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9"/>
  </p:notesMasterIdLst>
  <p:sldIdLst>
    <p:sldId id="259" r:id="rId3"/>
    <p:sldId id="285" r:id="rId4"/>
    <p:sldId id="270" r:id="rId5"/>
    <p:sldId id="275" r:id="rId6"/>
    <p:sldId id="276" r:id="rId7"/>
    <p:sldId id="277" r:id="rId8"/>
    <p:sldId id="266" r:id="rId9"/>
    <p:sldId id="262" r:id="rId10"/>
    <p:sldId id="278" r:id="rId11"/>
    <p:sldId id="279" r:id="rId12"/>
    <p:sldId id="272" r:id="rId13"/>
    <p:sldId id="282" r:id="rId14"/>
    <p:sldId id="283" r:id="rId15"/>
    <p:sldId id="281" r:id="rId16"/>
    <p:sldId id="284" r:id="rId17"/>
    <p:sldId id="273" r:id="rId1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ita Pohjanvuori" initials="AP" lastIdx="3" clrIdx="0">
    <p:extLst>
      <p:ext uri="{19B8F6BF-5375-455C-9EA6-DF929625EA0E}">
        <p15:presenceInfo xmlns:p15="http://schemas.microsoft.com/office/powerpoint/2012/main" userId="S-1-5-21-616873878-2686139355-1772891410-16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0C2E"/>
    <a:srgbClr val="4B4B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093" autoAdjust="0"/>
  </p:normalViewPr>
  <p:slideViewPr>
    <p:cSldViewPr>
      <p:cViewPr varScale="1">
        <p:scale>
          <a:sx n="53" d="100"/>
          <a:sy n="53" d="100"/>
        </p:scale>
        <p:origin x="67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F0631-1406-45E1-9CEB-535A985E1B92}" type="datetimeFigureOut">
              <a:rPr lang="fi-FI" smtClean="0"/>
              <a:t>15.9.2015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BA8DA-6C00-437A-9A8B-0D69F9BBB3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0659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Näitä</a:t>
            </a:r>
            <a:r>
              <a:rPr lang="fi-FI" baseline="0" dirty="0" smtClean="0"/>
              <a:t> dioja voi muokata kuhunkin tarkoitukseen sopivaksi Muistiviikolle 2015 ja dioja voi lainata käyttöön myös myöhemmin.</a:t>
            </a:r>
          </a:p>
          <a:p>
            <a:endParaRPr lang="fi-FI" baseline="0" dirty="0" smtClean="0"/>
          </a:p>
          <a:p>
            <a:r>
              <a:rPr lang="fi-FI" baseline="0" dirty="0" smtClean="0"/>
              <a:t>Huomaathan, että mahdollisista muutoksista huolimatta dioissa säilyy graafisen ohjeistuksemme mukaisesti </a:t>
            </a:r>
            <a:r>
              <a:rPr lang="fi-FI" baseline="0" dirty="0" err="1" smtClean="0"/>
              <a:t>Verdana</a:t>
            </a:r>
            <a:r>
              <a:rPr lang="fi-FI" baseline="0" dirty="0" smtClean="0"/>
              <a:t>-fontti ja oikeansävyinen punainen (sekä oranssi ja harmaa). Värisävyjen RGB-koodin saa graafisesta ohjeistosta (www.muistiliitto.fi/files/5114/2627/2227/Jasenyhdistykset_Graafinen_ohjeisto.pdf) sekä luntattua tämän dokumentin Fontin väri –painikkeen takaa.</a:t>
            </a:r>
          </a:p>
          <a:p>
            <a:endParaRPr lang="fi-FI" baseline="0" dirty="0" smtClean="0"/>
          </a:p>
          <a:p>
            <a:r>
              <a:rPr lang="fi-FI" baseline="0" dirty="0" smtClean="0"/>
              <a:t>Lisätietoja: tiedotus@muistiliitto.fi / Heidi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A8DA-6C00-437A-9A8B-0D69F9BBB380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8216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Lisää tähän haluamanne tiedot yhdistyksestänne.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A8DA-6C00-437A-9A8B-0D69F9BBB380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6046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HUOM! Tähän</a:t>
            </a:r>
            <a:r>
              <a:rPr lang="fi-FI" baseline="0" dirty="0" smtClean="0"/>
              <a:t> diaan voi lisätä kuntakohtaisen arvion Suomen muistiasiantuntijoiden laskurin avulla: www.muistiasiantuntijat.fi/tuemme.php?udpview=eme&amp;lang=fi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A8DA-6C00-437A-9A8B-0D69F9BBB380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3520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Tähän diaan voi</a:t>
            </a:r>
            <a:r>
              <a:rPr lang="fi-FI" baseline="0" dirty="0" smtClean="0"/>
              <a:t> lisätä yhdistyksen omat yhteystiedot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A8DA-6C00-437A-9A8B-0D69F9BBB380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9892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aseline="0" dirty="0" smtClean="0"/>
              <a:t>Ohjeet osallistumiseen:</a:t>
            </a:r>
          </a:p>
          <a:p>
            <a:pPr marL="171450" indent="-171450">
              <a:buFontTx/>
              <a:buChar char="-"/>
            </a:pPr>
            <a:r>
              <a:rPr lang="fi-FI" baseline="0" dirty="0" smtClean="0"/>
              <a:t>Tykkää </a:t>
            </a:r>
            <a:r>
              <a:rPr lang="fi-FI" i="1" baseline="0" dirty="0" smtClean="0"/>
              <a:t>Heidi </a:t>
            </a:r>
            <a:r>
              <a:rPr lang="fi-FI" i="1" baseline="0" dirty="0" err="1" smtClean="0"/>
              <a:t>Running</a:t>
            </a:r>
            <a:r>
              <a:rPr lang="fi-FI" i="1" baseline="0" dirty="0" smtClean="0"/>
              <a:t> </a:t>
            </a:r>
            <a:r>
              <a:rPr lang="fi-FI" i="1" baseline="0" dirty="0" err="1" smtClean="0"/>
              <a:t>The</a:t>
            </a:r>
            <a:r>
              <a:rPr lang="fi-FI" i="1" baseline="0" dirty="0" smtClean="0"/>
              <a:t> World </a:t>
            </a:r>
            <a:r>
              <a:rPr lang="fi-FI" baseline="0" dirty="0" smtClean="0"/>
              <a:t>–Facebook-sivusta</a:t>
            </a:r>
          </a:p>
          <a:p>
            <a:pPr marL="171450" indent="-171450">
              <a:buFontTx/>
              <a:buChar char="-"/>
            </a:pPr>
            <a:r>
              <a:rPr lang="fi-FI" baseline="0" dirty="0" smtClean="0"/>
              <a:t>Juokse tai kävele haluamasi pituinen Maailman Alzheimer-päivänä, maanantaina 21.9. – yksin, kaveriporukassa tai vaikka yhdessä muistisairaan läheisen kanssa</a:t>
            </a:r>
          </a:p>
          <a:p>
            <a:pPr marL="171450" indent="-171450">
              <a:buFontTx/>
              <a:buChar char="-"/>
            </a:pPr>
            <a:r>
              <a:rPr lang="fi-FI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Kirjoita </a:t>
            </a:r>
            <a:r>
              <a:rPr lang="fi-FI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Heidi </a:t>
            </a:r>
            <a:r>
              <a:rPr lang="fi-FI" sz="1200" b="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Running</a:t>
            </a:r>
            <a:r>
              <a:rPr lang="fi-FI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fi-FI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World </a:t>
            </a:r>
            <a:r>
              <a:rPr lang="fi-FI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fi-FI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juoksemasi (kävelemäsi) kilometrit ja mahdollisesti myös valokuva</a:t>
            </a:r>
            <a:r>
              <a:rPr lang="fi-FI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lenkistäsi</a:t>
            </a:r>
          </a:p>
          <a:p>
            <a:pPr marL="0" indent="0">
              <a:buFontTx/>
              <a:buNone/>
            </a:pPr>
            <a:endParaRPr lang="fi-FI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fi-FI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21.9. Facebook-sivulla ilmoitetut kilometrit lasketaan yhteen, ja lahjoitus Vertaislinjalle muodostuu tästä summasta.</a:t>
            </a:r>
            <a:endParaRPr lang="fi-FI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fi-FI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fi-FI" dirty="0" smtClean="0"/>
              <a:t>Heidi Mäkinen asuu Singaporessa,</a:t>
            </a:r>
            <a:r>
              <a:rPr lang="fi-FI" baseline="0" dirty="0" smtClean="0"/>
              <a:t> siksi lahjoitus Singaporen dollareina. Heidin isä on sairastunut Alzheimerin tautiin, ja siksi Heidi kokee asian läheiseksi.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A8DA-6C00-437A-9A8B-0D69F9BBB380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7164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A8DA-6C00-437A-9A8B-0D69F9BBB380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6444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iapohja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953125" y="-6048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fi-FI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B9838C-03A2-410D-B6E2-A6A4F7190A23}" type="datetimeFigureOut">
              <a:rPr lang="fi-FI" smtClean="0"/>
              <a:t>15.9.2015</a:t>
            </a:fld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E4DA3-D05D-4103-85F4-F94B47887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863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9838C-03A2-410D-B6E2-A6A4F7190A23}" type="datetimeFigureOut">
              <a:rPr lang="fi-FI" smtClean="0"/>
              <a:t>15.9.2015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E4DA3-D05D-4103-85F4-F94B47887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7195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9838C-03A2-410D-B6E2-A6A4F7190A23}" type="datetimeFigureOut">
              <a:rPr lang="fi-FI" smtClean="0"/>
              <a:t>15.9.2015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E4DA3-D05D-4103-85F4-F94B47887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3945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iapohja-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5953125" y="-6048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altLang="fi-FI" smtClean="0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4A8684-E324-4BB0-B314-D7A3BC4DF4CB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612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DF09D-52EE-475C-A759-A09531E97415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38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40334-69B8-40BE-8543-8DBF40CF8B53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658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843BB-814A-42BB-8A16-E0CCB3EA48C4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28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C0741-7152-4A2D-8C95-7078902EE6F7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80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38D71-D0B1-4D71-8A83-AE66BFDCAA25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31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B82CF-DDAD-41C8-B072-5B82C9445F56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4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5CFF1-5B4E-4CC3-AFE2-DC22D8909A7B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6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036496" cy="1143000"/>
          </a:xfrm>
        </p:spPr>
        <p:txBody>
          <a:bodyPr/>
          <a:lstStyle>
            <a:lvl1pPr>
              <a:defRPr sz="4000">
                <a:solidFill>
                  <a:srgbClr val="C50C2E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504" y="1340768"/>
            <a:ext cx="8784976" cy="4755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9838C-03A2-410D-B6E2-A6A4F7190A23}" type="datetimeFigureOut">
              <a:rPr lang="fi-FI" smtClean="0"/>
              <a:t>15.9.2015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E4DA3-D05D-4103-85F4-F94B47887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1453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0F2B4-9250-40E9-B5ED-334443CA944C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29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7E4FC-CE37-4556-9EC1-70A953E85FE1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90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9ED7E-A74A-4B2D-8A6A-84FBBC8E44F3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7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9838C-03A2-410D-B6E2-A6A4F7190A23}" type="datetimeFigureOut">
              <a:rPr lang="fi-FI" smtClean="0"/>
              <a:t>15.9.2015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E4DA3-D05D-4103-85F4-F94B47887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4771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9838C-03A2-410D-B6E2-A6A4F7190A23}" type="datetimeFigureOut">
              <a:rPr lang="fi-FI" smtClean="0"/>
              <a:t>15.9.2015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E4DA3-D05D-4103-85F4-F94B47887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9151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9838C-03A2-410D-B6E2-A6A4F7190A23}" type="datetimeFigureOut">
              <a:rPr lang="fi-FI" smtClean="0"/>
              <a:t>15.9.2015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E4DA3-D05D-4103-85F4-F94B47887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235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9838C-03A2-410D-B6E2-A6A4F7190A23}" type="datetimeFigureOut">
              <a:rPr lang="fi-FI" smtClean="0"/>
              <a:t>15.9.2015</a:t>
            </a:fld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E4DA3-D05D-4103-85F4-F94B47887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883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9838C-03A2-410D-B6E2-A6A4F7190A23}" type="datetimeFigureOut">
              <a:rPr lang="fi-FI" smtClean="0"/>
              <a:t>15.9.2015</a:t>
            </a:fld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E4DA3-D05D-4103-85F4-F94B47887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0707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9838C-03A2-410D-B6E2-A6A4F7190A23}" type="datetimeFigureOut">
              <a:rPr lang="fi-FI" smtClean="0"/>
              <a:t>15.9.2015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E4DA3-D05D-4103-85F4-F94B47887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563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9838C-03A2-410D-B6E2-A6A4F7190A23}" type="datetimeFigureOut">
              <a:rPr lang="fi-FI" smtClean="0"/>
              <a:t>15.9.2015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E4DA3-D05D-4103-85F4-F94B47887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427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diapohja-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-96" charset="-128"/>
              </a:defRPr>
            </a:lvl1pPr>
          </a:lstStyle>
          <a:p>
            <a:fld id="{2AB9838C-03A2-410D-B6E2-A6A4F7190A23}" type="datetimeFigureOut">
              <a:rPr lang="fi-FI" smtClean="0"/>
              <a:t>15.9.2015</a:t>
            </a:fld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-96" charset="-128"/>
              </a:defRPr>
            </a:lvl1pPr>
          </a:lstStyle>
          <a:p>
            <a:endParaRPr lang="fi-F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495E4DA3-D05D-4103-85F4-F94B478872FA}" type="slidenum">
              <a:rPr lang="fi-FI" smtClean="0"/>
              <a:t>‹#›</a:t>
            </a:fld>
            <a:endParaRPr lang="fi-FI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953125" y="-6048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96" charset="0"/>
          <a:ea typeface="ＭＳ Ｐゴシック" pitchFamily="-96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96" charset="0"/>
          <a:ea typeface="ＭＳ Ｐゴシック" pitchFamily="-96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96" charset="0"/>
          <a:ea typeface="ＭＳ Ｐゴシック" pitchFamily="-96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96" charset="0"/>
          <a:ea typeface="ＭＳ Ｐゴシック" pitchFamily="-9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96" charset="0"/>
          <a:ea typeface="ＭＳ Ｐゴシック" pitchFamily="-9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96" charset="0"/>
          <a:ea typeface="ＭＳ Ｐゴシック" pitchFamily="-9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96" charset="0"/>
          <a:ea typeface="ＭＳ Ｐゴシック" pitchFamily="-9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96" charset="0"/>
          <a:ea typeface="ＭＳ Ｐゴシック" pitchFamily="-9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diapohja-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text styles</a:t>
            </a:r>
          </a:p>
          <a:p>
            <a:pPr lvl="1"/>
            <a:r>
              <a:rPr lang="fi-FI" altLang="fi-FI" smtClean="0"/>
              <a:t>Second level</a:t>
            </a:r>
          </a:p>
          <a:p>
            <a:pPr lvl="2"/>
            <a:r>
              <a:rPr lang="fi-FI" altLang="fi-FI" smtClean="0"/>
              <a:t>Third level</a:t>
            </a:r>
          </a:p>
          <a:p>
            <a:pPr lvl="3"/>
            <a:r>
              <a:rPr lang="fi-FI" altLang="fi-FI" smtClean="0"/>
              <a:t>Fourth level</a:t>
            </a:r>
          </a:p>
          <a:p>
            <a:pPr lvl="4"/>
            <a:r>
              <a:rPr lang="fi-FI" altLang="fi-FI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-96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-96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7C6090-838A-499B-802A-8CB1C532809A}" type="slidenum">
              <a:rPr lang="fi-FI" altLang="fi-FI">
                <a:solidFill>
                  <a:srgbClr val="000000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5953125" y="-6048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altLang="fi-FI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4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96" charset="0"/>
          <a:ea typeface="ＭＳ Ｐゴシック" pitchFamily="-9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96" charset="0"/>
          <a:ea typeface="ＭＳ Ｐゴシック" pitchFamily="-9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96" charset="0"/>
          <a:ea typeface="ＭＳ Ｐゴシック" pitchFamily="-9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96" charset="0"/>
          <a:ea typeface="ＭＳ Ｐゴシック" pitchFamily="-9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96" charset="0"/>
          <a:ea typeface="ＭＳ Ｐゴシック" pitchFamily="-9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96" charset="0"/>
          <a:ea typeface="ＭＳ Ｐゴシック" pitchFamily="-9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96" charset="0"/>
          <a:ea typeface="ＭＳ Ｐゴシック" pitchFamily="-9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96" charset="0"/>
          <a:ea typeface="ＭＳ Ｐゴシック" pitchFamily="-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0" y="2276872"/>
            <a:ext cx="9144000" cy="1143000"/>
          </a:xfrm>
        </p:spPr>
        <p:txBody>
          <a:bodyPr/>
          <a:lstStyle/>
          <a:p>
            <a:r>
              <a:rPr lang="fi-FI" sz="4800" b="1" dirty="0" err="1" smtClean="0">
                <a:solidFill>
                  <a:srgbClr val="C50C2E"/>
                </a:solidFill>
              </a:rPr>
              <a:t>Minnesveckan</a:t>
            </a:r>
            <a:r>
              <a:rPr lang="fi-FI" sz="4800" b="1" dirty="0" smtClean="0">
                <a:solidFill>
                  <a:srgbClr val="C50C2E"/>
                </a:solidFill>
              </a:rPr>
              <a:t> 2015</a:t>
            </a:r>
            <a:r>
              <a:rPr lang="fi-FI" sz="1000" b="1" dirty="0" smtClean="0">
                <a:solidFill>
                  <a:srgbClr val="C50C2E"/>
                </a:solidFill>
              </a:rPr>
              <a:t/>
            </a:r>
            <a:br>
              <a:rPr lang="fi-FI" sz="1000" b="1" dirty="0" smtClean="0">
                <a:solidFill>
                  <a:srgbClr val="C50C2E"/>
                </a:solidFill>
              </a:rPr>
            </a:br>
            <a:r>
              <a:rPr lang="fi-FI" sz="1000" b="1" dirty="0" smtClean="0">
                <a:solidFill>
                  <a:srgbClr val="C50C2E"/>
                </a:solidFill>
              </a:rPr>
              <a:t/>
            </a:r>
            <a:br>
              <a:rPr lang="fi-FI" sz="1000" b="1" dirty="0" smtClean="0">
                <a:solidFill>
                  <a:srgbClr val="C50C2E"/>
                </a:solidFill>
              </a:rPr>
            </a:br>
            <a:r>
              <a:rPr lang="fi-FI" sz="2800" dirty="0" err="1" smtClean="0">
                <a:solidFill>
                  <a:srgbClr val="4B4B4D"/>
                </a:solidFill>
              </a:rPr>
              <a:t>Rätt</a:t>
            </a:r>
            <a:r>
              <a:rPr lang="fi-FI" sz="2800" dirty="0" smtClean="0">
                <a:solidFill>
                  <a:srgbClr val="4B4B4D"/>
                </a:solidFill>
              </a:rPr>
              <a:t> </a:t>
            </a:r>
            <a:r>
              <a:rPr lang="fi-FI" sz="2800" dirty="0" err="1" smtClean="0">
                <a:solidFill>
                  <a:srgbClr val="4B4B4D"/>
                </a:solidFill>
              </a:rPr>
              <a:t>till</a:t>
            </a:r>
            <a:r>
              <a:rPr lang="fi-FI" sz="2800" dirty="0" smtClean="0">
                <a:solidFill>
                  <a:srgbClr val="4B4B4D"/>
                </a:solidFill>
              </a:rPr>
              <a:t> ett </a:t>
            </a:r>
            <a:r>
              <a:rPr lang="fi-FI" sz="2800" dirty="0" err="1" smtClean="0">
                <a:solidFill>
                  <a:srgbClr val="4B4B4D"/>
                </a:solidFill>
              </a:rPr>
              <a:t>gott</a:t>
            </a:r>
            <a:r>
              <a:rPr lang="fi-FI" sz="2800" dirty="0" smtClean="0">
                <a:solidFill>
                  <a:srgbClr val="4B4B4D"/>
                </a:solidFill>
              </a:rPr>
              <a:t> liv i </a:t>
            </a:r>
            <a:r>
              <a:rPr lang="fi-FI" sz="2800" dirty="0" err="1" smtClean="0">
                <a:solidFill>
                  <a:srgbClr val="4B4B4D"/>
                </a:solidFill>
              </a:rPr>
              <a:t>hemmiljö</a:t>
            </a:r>
            <a:endParaRPr lang="fi-FI" sz="2800" b="1" dirty="0">
              <a:solidFill>
                <a:srgbClr val="C50C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52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 bwMode="auto">
          <a:xfrm>
            <a:off x="-4728" y="5943600"/>
            <a:ext cx="9148727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21" y="188640"/>
            <a:ext cx="9156419" cy="647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89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296" y="260648"/>
            <a:ext cx="9071992" cy="1143000"/>
          </a:xfrm>
        </p:spPr>
        <p:txBody>
          <a:bodyPr/>
          <a:lstStyle/>
          <a:p>
            <a:r>
              <a:rPr lang="fi-FI" b="1" dirty="0" err="1" smtClean="0"/>
              <a:t>Hitta</a:t>
            </a:r>
            <a:r>
              <a:rPr lang="fi-FI" b="1" dirty="0" smtClean="0"/>
              <a:t> </a:t>
            </a:r>
            <a:r>
              <a:rPr lang="fi-FI" b="1" dirty="0" err="1" smtClean="0"/>
              <a:t>din</a:t>
            </a:r>
            <a:r>
              <a:rPr lang="fi-FI" b="1" dirty="0" smtClean="0"/>
              <a:t> </a:t>
            </a:r>
            <a:r>
              <a:rPr lang="fi-FI" b="1" dirty="0" err="1" smtClean="0"/>
              <a:t>närmaste</a:t>
            </a:r>
            <a:r>
              <a:rPr lang="fi-FI" b="1" dirty="0" smtClean="0"/>
              <a:t> </a:t>
            </a:r>
            <a:r>
              <a:rPr lang="fi-FI" b="1" dirty="0" err="1" smtClean="0"/>
              <a:t>Alzheimer-</a:t>
            </a:r>
            <a:r>
              <a:rPr lang="fi-FI" b="1" dirty="0" smtClean="0"/>
              <a:t> </a:t>
            </a:r>
            <a:br>
              <a:rPr lang="fi-FI" b="1" dirty="0" smtClean="0"/>
            </a:br>
            <a:r>
              <a:rPr lang="fi-FI" b="1" dirty="0" err="1" smtClean="0"/>
              <a:t>eller</a:t>
            </a:r>
            <a:r>
              <a:rPr lang="fi-FI" b="1" dirty="0" smtClean="0"/>
              <a:t> </a:t>
            </a:r>
            <a:r>
              <a:rPr lang="fi-FI" b="1" dirty="0" err="1" smtClean="0"/>
              <a:t>minnesförening</a:t>
            </a:r>
            <a:r>
              <a:rPr lang="fi-FI" b="1" dirty="0" smtClean="0"/>
              <a:t> 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3568" y="1556792"/>
            <a:ext cx="7704856" cy="4539208"/>
          </a:xfrm>
        </p:spPr>
        <p:txBody>
          <a:bodyPr/>
          <a:lstStyle/>
          <a:p>
            <a:pPr>
              <a:buClr>
                <a:srgbClr val="C50C2E"/>
              </a:buClr>
            </a:pPr>
            <a:r>
              <a:rPr lang="fi-FI" sz="2400" dirty="0" err="1" smtClean="0"/>
              <a:t>Alzheimer-</a:t>
            </a:r>
            <a:r>
              <a:rPr lang="fi-FI" sz="2400" dirty="0" smtClean="0"/>
              <a:t> </a:t>
            </a:r>
            <a:r>
              <a:rPr lang="fi-FI" sz="2400" dirty="0" err="1" smtClean="0"/>
              <a:t>eller</a:t>
            </a:r>
            <a:r>
              <a:rPr lang="fi-FI" sz="2400" dirty="0" smtClean="0"/>
              <a:t> </a:t>
            </a:r>
            <a:r>
              <a:rPr lang="fi-FI" sz="2400" dirty="0" err="1" smtClean="0"/>
              <a:t>minnesföreningen</a:t>
            </a:r>
            <a:endParaRPr lang="fi-FI" sz="2400" dirty="0" smtClean="0"/>
          </a:p>
          <a:p>
            <a:pPr lvl="1">
              <a:buClr>
                <a:srgbClr val="C50C2E"/>
              </a:buClr>
            </a:pPr>
            <a:r>
              <a:rPr lang="fi-FI" sz="2000" dirty="0" err="1" smtClean="0"/>
              <a:t>Arbetar</a:t>
            </a:r>
            <a:r>
              <a:rPr lang="fi-FI" sz="2000" dirty="0" smtClean="0"/>
              <a:t> för </a:t>
            </a:r>
            <a:r>
              <a:rPr lang="fi-FI" sz="2000" dirty="0" err="1" smtClean="0"/>
              <a:t>att</a:t>
            </a:r>
            <a:r>
              <a:rPr lang="fi-FI" sz="2000" dirty="0" smtClean="0"/>
              <a:t> </a:t>
            </a:r>
            <a:r>
              <a:rPr lang="fi-FI" sz="2000" dirty="0" err="1" smtClean="0"/>
              <a:t>främja</a:t>
            </a:r>
            <a:r>
              <a:rPr lang="fi-FI" sz="2000" dirty="0" smtClean="0"/>
              <a:t> </a:t>
            </a:r>
            <a:r>
              <a:rPr lang="fi-FI" sz="2000" dirty="0" err="1" smtClean="0"/>
              <a:t>livskvaliteten</a:t>
            </a:r>
            <a:r>
              <a:rPr lang="fi-FI" sz="2000" dirty="0" smtClean="0"/>
              <a:t> för </a:t>
            </a:r>
            <a:r>
              <a:rPr lang="fi-FI" sz="2000" dirty="0" err="1" smtClean="0"/>
              <a:t>personer</a:t>
            </a:r>
            <a:r>
              <a:rPr lang="fi-FI" sz="2000" dirty="0" smtClean="0"/>
              <a:t> </a:t>
            </a:r>
            <a:r>
              <a:rPr lang="fi-FI" sz="2000" dirty="0" err="1" smtClean="0"/>
              <a:t>med</a:t>
            </a:r>
            <a:r>
              <a:rPr lang="fi-FI" sz="2000" dirty="0" smtClean="0"/>
              <a:t> en </a:t>
            </a:r>
            <a:r>
              <a:rPr lang="fi-FI" sz="2000" dirty="0" err="1" smtClean="0"/>
              <a:t>minnessjukdom</a:t>
            </a:r>
            <a:endParaRPr lang="fi-FI" sz="2000" dirty="0" smtClean="0"/>
          </a:p>
          <a:p>
            <a:pPr lvl="1">
              <a:buClr>
                <a:srgbClr val="C50C2E"/>
              </a:buClr>
            </a:pPr>
            <a:r>
              <a:rPr lang="fi-FI" sz="2000" dirty="0" err="1" smtClean="0"/>
              <a:t>Erbjuder</a:t>
            </a:r>
            <a:r>
              <a:rPr lang="fi-FI" sz="2000" dirty="0" smtClean="0"/>
              <a:t> </a:t>
            </a:r>
            <a:r>
              <a:rPr lang="fi-FI" sz="2000" dirty="0" err="1" smtClean="0"/>
              <a:t>stöd</a:t>
            </a:r>
            <a:r>
              <a:rPr lang="fi-FI" sz="2000" dirty="0" smtClean="0"/>
              <a:t>, </a:t>
            </a:r>
            <a:r>
              <a:rPr lang="fi-FI" sz="2000" dirty="0" err="1" smtClean="0"/>
              <a:t>information</a:t>
            </a:r>
            <a:r>
              <a:rPr lang="fi-FI" sz="2000" dirty="0" smtClean="0"/>
              <a:t> </a:t>
            </a:r>
            <a:r>
              <a:rPr lang="fi-FI" sz="2000" dirty="0" err="1" smtClean="0"/>
              <a:t>och</a:t>
            </a:r>
            <a:r>
              <a:rPr lang="fi-FI" sz="2000" dirty="0" smtClean="0"/>
              <a:t> </a:t>
            </a:r>
            <a:r>
              <a:rPr lang="fi-FI" sz="2000" dirty="0" err="1" smtClean="0"/>
              <a:t>verskamhet</a:t>
            </a:r>
            <a:r>
              <a:rPr lang="fi-FI" sz="2000" dirty="0" smtClean="0"/>
              <a:t> för </a:t>
            </a:r>
            <a:r>
              <a:rPr lang="fi-FI" sz="2000" dirty="0" err="1" smtClean="0"/>
              <a:t>personer</a:t>
            </a:r>
            <a:r>
              <a:rPr lang="fi-FI" sz="2000" dirty="0" smtClean="0"/>
              <a:t> </a:t>
            </a:r>
            <a:r>
              <a:rPr lang="fi-FI" sz="2000" dirty="0" err="1" smtClean="0"/>
              <a:t>med</a:t>
            </a:r>
            <a:r>
              <a:rPr lang="fi-FI" sz="2000" dirty="0" smtClean="0"/>
              <a:t> en </a:t>
            </a:r>
            <a:r>
              <a:rPr lang="fi-FI" sz="2000" dirty="0" err="1" smtClean="0"/>
              <a:t>minnessjukdom</a:t>
            </a:r>
            <a:r>
              <a:rPr lang="fi-FI" sz="2000" dirty="0" smtClean="0"/>
              <a:t> </a:t>
            </a:r>
            <a:r>
              <a:rPr lang="fi-FI" sz="2000" dirty="0" err="1" smtClean="0"/>
              <a:t>och</a:t>
            </a:r>
            <a:r>
              <a:rPr lang="fi-FI" sz="2000" dirty="0" smtClean="0"/>
              <a:t> </a:t>
            </a:r>
            <a:r>
              <a:rPr lang="fi-FI" sz="2000" dirty="0" err="1" smtClean="0"/>
              <a:t>deras</a:t>
            </a:r>
            <a:r>
              <a:rPr lang="fi-FI" sz="2000" dirty="0" smtClean="0"/>
              <a:t> </a:t>
            </a:r>
            <a:r>
              <a:rPr lang="fi-FI" sz="2000" dirty="0" err="1" smtClean="0"/>
              <a:t>närstående</a:t>
            </a:r>
            <a:endParaRPr lang="fi-FI" sz="2000" dirty="0" smtClean="0"/>
          </a:p>
          <a:p>
            <a:pPr lvl="1">
              <a:buClr>
                <a:srgbClr val="C50C2E"/>
              </a:buClr>
            </a:pPr>
            <a:r>
              <a:rPr lang="fi-FI" sz="2000" dirty="0" err="1" smtClean="0"/>
              <a:t>Erbjuder</a:t>
            </a:r>
            <a:r>
              <a:rPr lang="fi-FI" sz="2000" dirty="0" smtClean="0"/>
              <a:t> </a:t>
            </a:r>
            <a:r>
              <a:rPr lang="fi-FI" sz="2000" dirty="0" err="1" smtClean="0"/>
              <a:t>även</a:t>
            </a:r>
            <a:r>
              <a:rPr lang="fi-FI" sz="2000" dirty="0" smtClean="0"/>
              <a:t> </a:t>
            </a:r>
            <a:r>
              <a:rPr lang="fi-FI" sz="2000" dirty="0" err="1" smtClean="0"/>
              <a:t>service</a:t>
            </a:r>
            <a:r>
              <a:rPr lang="fi-FI" sz="2000" dirty="0" smtClean="0"/>
              <a:t> </a:t>
            </a:r>
            <a:r>
              <a:rPr lang="fi-FI" sz="2000" dirty="0" err="1" smtClean="0"/>
              <a:t>åt</a:t>
            </a:r>
            <a:r>
              <a:rPr lang="fi-FI" sz="2000" dirty="0" smtClean="0"/>
              <a:t> </a:t>
            </a:r>
            <a:r>
              <a:rPr lang="fi-FI" sz="2000" dirty="0" err="1" smtClean="0"/>
              <a:t>andra</a:t>
            </a:r>
            <a:r>
              <a:rPr lang="fi-FI" sz="2000" dirty="0" smtClean="0"/>
              <a:t> </a:t>
            </a:r>
            <a:r>
              <a:rPr lang="fi-FI" sz="2000" dirty="0" err="1" smtClean="0"/>
              <a:t>intresserade</a:t>
            </a:r>
            <a:endParaRPr lang="fi-FI" sz="2000" dirty="0" smtClean="0"/>
          </a:p>
          <a:p>
            <a:pPr>
              <a:buClr>
                <a:srgbClr val="C50C2E"/>
              </a:buClr>
            </a:pPr>
            <a:r>
              <a:rPr lang="fi-FI" sz="2400" dirty="0" err="1" smtClean="0"/>
              <a:t>Hitta</a:t>
            </a:r>
            <a:r>
              <a:rPr lang="fi-FI" sz="2400" dirty="0" smtClean="0"/>
              <a:t> </a:t>
            </a:r>
            <a:r>
              <a:rPr lang="fi-FI" sz="2400" dirty="0" err="1" smtClean="0"/>
              <a:t>din</a:t>
            </a:r>
            <a:r>
              <a:rPr lang="fi-FI" sz="2400" dirty="0" smtClean="0"/>
              <a:t> </a:t>
            </a:r>
            <a:r>
              <a:rPr lang="fi-FI" sz="2400" dirty="0" err="1" smtClean="0"/>
              <a:t>närmaste</a:t>
            </a:r>
            <a:r>
              <a:rPr lang="fi-FI" sz="2400" dirty="0" smtClean="0"/>
              <a:t> </a:t>
            </a:r>
            <a:r>
              <a:rPr lang="fi-FI" sz="2400" dirty="0" err="1" smtClean="0"/>
              <a:t>förening</a:t>
            </a:r>
            <a:r>
              <a:rPr lang="fi-FI" sz="2400" dirty="0" smtClean="0"/>
              <a:t>:</a:t>
            </a:r>
            <a:br>
              <a:rPr lang="fi-FI" sz="2400" dirty="0" smtClean="0"/>
            </a:br>
            <a:r>
              <a:rPr lang="fi-FI" sz="2000" dirty="0" smtClean="0"/>
              <a:t>www.muistiliitto.fi – Alueellinen toiminta </a:t>
            </a:r>
            <a:r>
              <a:rPr lang="fi-FI" sz="1800" b="1" dirty="0" err="1" smtClean="0"/>
              <a:t>eller</a:t>
            </a:r>
            <a:endParaRPr lang="fi-FI" sz="1800" b="1" dirty="0" smtClean="0"/>
          </a:p>
          <a:p>
            <a:pPr marL="0" indent="0">
              <a:buClr>
                <a:srgbClr val="C50C2E"/>
              </a:buClr>
              <a:buNone/>
            </a:pPr>
            <a:r>
              <a:rPr lang="fi-FI" sz="1800" dirty="0"/>
              <a:t>    </a:t>
            </a:r>
            <a:r>
              <a:rPr lang="fi-FI" sz="2000" dirty="0"/>
              <a:t>www.muistiliitto.fi/se – </a:t>
            </a:r>
            <a:r>
              <a:rPr lang="fi-FI" sz="2000" dirty="0" err="1"/>
              <a:t>Regional</a:t>
            </a:r>
            <a:r>
              <a:rPr lang="fi-FI" sz="2000" dirty="0"/>
              <a:t> </a:t>
            </a:r>
            <a:r>
              <a:rPr lang="fi-FI" sz="2000" dirty="0" err="1" smtClean="0"/>
              <a:t>verksamhet</a:t>
            </a:r>
            <a:endParaRPr lang="fi-FI" sz="2000" dirty="0" smtClean="0"/>
          </a:p>
          <a:p>
            <a:pPr marL="0" indent="0">
              <a:buClr>
                <a:srgbClr val="C50C2E"/>
              </a:buClr>
              <a:buNone/>
            </a:pPr>
            <a:endParaRPr lang="fi-FI" sz="1800" dirty="0" smtClean="0"/>
          </a:p>
        </p:txBody>
      </p:sp>
    </p:spTree>
    <p:extLst>
      <p:ext uri="{BB962C8B-B14F-4D97-AF65-F5344CB8AC3E}">
        <p14:creationId xmlns:p14="http://schemas.microsoft.com/office/powerpoint/2010/main" val="2093886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Kuv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89"/>
          <a:stretch/>
        </p:blipFill>
        <p:spPr bwMode="auto">
          <a:xfrm>
            <a:off x="6885530" y="5085184"/>
            <a:ext cx="2258470" cy="109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Sisällön paikkamerkki 2"/>
          <p:cNvSpPr>
            <a:spLocks noGrp="1"/>
          </p:cNvSpPr>
          <p:nvPr>
            <p:ph idx="1"/>
          </p:nvPr>
        </p:nvSpPr>
        <p:spPr>
          <a:xfrm>
            <a:off x="467544" y="1196752"/>
            <a:ext cx="8355781" cy="4539208"/>
          </a:xfrm>
        </p:spPr>
        <p:txBody>
          <a:bodyPr/>
          <a:lstStyle/>
          <a:p>
            <a:pPr>
              <a:buClr>
                <a:srgbClr val="C50C2E"/>
              </a:buClr>
            </a:pPr>
            <a:r>
              <a:rPr lang="fi-FI" altLang="fi-FI" sz="2400" dirty="0" err="1" smtClean="0"/>
              <a:t>Deklarationen</a:t>
            </a:r>
            <a:endParaRPr lang="fi-FI" altLang="fi-FI" sz="2400" dirty="0" smtClean="0"/>
          </a:p>
          <a:p>
            <a:pPr lvl="1">
              <a:buClr>
                <a:srgbClr val="C50C2E"/>
              </a:buClr>
            </a:pPr>
            <a:r>
              <a:rPr lang="fi-FI" altLang="fi-FI" sz="2000" dirty="0" smtClean="0"/>
              <a:t>Alzheimer Europe (AE) </a:t>
            </a:r>
            <a:r>
              <a:rPr lang="fi-FI" altLang="fi-FI" sz="2000" dirty="0" err="1" smtClean="0"/>
              <a:t>och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dess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medlemsföreningar</a:t>
            </a:r>
            <a:r>
              <a:rPr lang="fi-FI" altLang="fi-FI" sz="2000" dirty="0" smtClean="0"/>
              <a:t> – </a:t>
            </a:r>
            <a:r>
              <a:rPr lang="fi-FI" altLang="fi-FI" sz="2000" dirty="0" err="1" smtClean="0"/>
              <a:t>varav</a:t>
            </a:r>
            <a:r>
              <a:rPr lang="fi-FI" altLang="fi-FI" sz="2000" dirty="0" smtClean="0"/>
              <a:t> en </a:t>
            </a:r>
            <a:r>
              <a:rPr lang="fi-FI" altLang="fi-FI" sz="2000" dirty="0" err="1" smtClean="0"/>
              <a:t>är</a:t>
            </a:r>
            <a:r>
              <a:rPr lang="fi-FI" altLang="fi-FI" sz="2000" dirty="0" smtClean="0"/>
              <a:t> Alzheimer </a:t>
            </a:r>
            <a:r>
              <a:rPr lang="fi-FI" altLang="fi-FI" sz="2000" dirty="0" err="1" smtClean="0"/>
              <a:t>Cemtralförbundet</a:t>
            </a:r>
            <a:r>
              <a:rPr lang="fi-FI" altLang="fi-FI" sz="2000" dirty="0" smtClean="0"/>
              <a:t> – </a:t>
            </a:r>
            <a:r>
              <a:rPr lang="fi-FI" altLang="fi-FI" sz="2000" dirty="0" err="1" smtClean="0"/>
              <a:t>utarbetade</a:t>
            </a:r>
            <a:r>
              <a:rPr lang="fi-FI" altLang="fi-FI" sz="2000" dirty="0" smtClean="0"/>
              <a:t> Glasgow </a:t>
            </a:r>
            <a:r>
              <a:rPr lang="fi-FI" altLang="fi-FI" sz="2000" dirty="0" err="1" smtClean="0"/>
              <a:t>deklarationen</a:t>
            </a:r>
            <a:r>
              <a:rPr lang="fi-FI" altLang="fi-FI" sz="2000" dirty="0" smtClean="0"/>
              <a:t> 20.10.2014 under </a:t>
            </a:r>
            <a:r>
              <a:rPr lang="fi-FI" altLang="fi-FI" sz="2000" dirty="0" err="1" smtClean="0"/>
              <a:t>konferensen</a:t>
            </a:r>
            <a:r>
              <a:rPr lang="fi-FI" altLang="fi-FI" sz="2000" dirty="0" smtClean="0"/>
              <a:t> i Glasgow i </a:t>
            </a:r>
            <a:r>
              <a:rPr lang="fi-FI" altLang="fi-FI" sz="2000" dirty="0" err="1" smtClean="0"/>
              <a:t>Skotland</a:t>
            </a:r>
            <a:endParaRPr lang="fi-FI" altLang="fi-FI" sz="2000" dirty="0" smtClean="0"/>
          </a:p>
          <a:p>
            <a:pPr>
              <a:buClr>
                <a:srgbClr val="C50C2E"/>
              </a:buClr>
            </a:pPr>
            <a:r>
              <a:rPr lang="fi-FI" altLang="fi-FI" sz="2400" dirty="0" err="1" smtClean="0"/>
              <a:t>Deklarationen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strävar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till</a:t>
            </a:r>
            <a:endParaRPr lang="fi-FI" altLang="fi-FI" sz="2400" dirty="0" smtClean="0"/>
          </a:p>
          <a:p>
            <a:pPr lvl="1">
              <a:buClr>
                <a:srgbClr val="C50C2E"/>
              </a:buClr>
            </a:pPr>
            <a:r>
              <a:rPr lang="fi-FI" altLang="fi-FI" sz="2000" dirty="0"/>
              <a:t>e</a:t>
            </a:r>
            <a:r>
              <a:rPr lang="fi-FI" altLang="fi-FI" sz="2000" dirty="0" smtClean="0"/>
              <a:t>tt </a:t>
            </a:r>
            <a:r>
              <a:rPr lang="fi-FI" altLang="fi-FI" sz="2000" dirty="0" err="1" smtClean="0"/>
              <a:t>gemensamt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europeiskt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minnesprogram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samt</a:t>
            </a:r>
            <a:r>
              <a:rPr lang="fi-FI" altLang="fi-FI" sz="2000" dirty="0"/>
              <a:t> </a:t>
            </a:r>
            <a:r>
              <a:rPr lang="fi-FI" altLang="fi-FI" sz="2000" dirty="0" err="1" smtClean="0"/>
              <a:t>egna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nationella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minnesprogram</a:t>
            </a:r>
            <a:r>
              <a:rPr lang="fi-FI" altLang="fi-FI" sz="2000" dirty="0" smtClean="0"/>
              <a:t> i alla </a:t>
            </a:r>
            <a:r>
              <a:rPr lang="fi-FI" altLang="fi-FI" sz="2000" dirty="0" err="1" smtClean="0"/>
              <a:t>europeiska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länder</a:t>
            </a:r>
            <a:r>
              <a:rPr lang="fi-FI" altLang="fi-FI" sz="2000" dirty="0" smtClean="0"/>
              <a:t>.</a:t>
            </a:r>
          </a:p>
          <a:p>
            <a:pPr lvl="2">
              <a:buClr>
                <a:srgbClr val="C50C2E"/>
              </a:buClr>
            </a:pPr>
            <a:r>
              <a:rPr lang="fi-FI" altLang="fi-FI" sz="1800" dirty="0" smtClean="0"/>
              <a:t>Finland </a:t>
            </a:r>
            <a:r>
              <a:rPr lang="fi-FI" altLang="fi-FI" sz="1800" dirty="0" err="1" smtClean="0"/>
              <a:t>har</a:t>
            </a:r>
            <a:r>
              <a:rPr lang="fi-FI" altLang="fi-FI" sz="1800" dirty="0" smtClean="0"/>
              <a:t> ett </a:t>
            </a:r>
            <a:r>
              <a:rPr lang="fi-FI" altLang="fi-FI" sz="1800" dirty="0" err="1" smtClean="0"/>
              <a:t>nationellt</a:t>
            </a:r>
            <a:r>
              <a:rPr lang="fi-FI" altLang="fi-FI" sz="1800" dirty="0" smtClean="0"/>
              <a:t> </a:t>
            </a:r>
            <a:r>
              <a:rPr lang="fi-FI" altLang="fi-FI" sz="1800" dirty="0" err="1" smtClean="0"/>
              <a:t>minnesprogram</a:t>
            </a:r>
            <a:r>
              <a:rPr lang="fi-FI" altLang="fi-FI" sz="1800" dirty="0" smtClean="0"/>
              <a:t> (SHM 2012) </a:t>
            </a:r>
            <a:r>
              <a:rPr lang="fi-FI" altLang="fi-FI" sz="1800" dirty="0" err="1" smtClean="0"/>
              <a:t>med</a:t>
            </a:r>
            <a:r>
              <a:rPr lang="fi-FI" altLang="fi-FI" sz="1800" dirty="0" smtClean="0"/>
              <a:t> ett </a:t>
            </a:r>
            <a:r>
              <a:rPr lang="fi-FI" altLang="fi-FI" sz="1800" dirty="0" err="1" smtClean="0"/>
              <a:t>minnesvänligt</a:t>
            </a:r>
            <a:r>
              <a:rPr lang="fi-FI" altLang="fi-FI" sz="1800" dirty="0" smtClean="0"/>
              <a:t> Finland </a:t>
            </a:r>
            <a:r>
              <a:rPr lang="fi-FI" altLang="fi-FI" sz="1800" dirty="0" err="1" smtClean="0"/>
              <a:t>som</a:t>
            </a:r>
            <a:r>
              <a:rPr lang="fi-FI" altLang="fi-FI" sz="1800" dirty="0" smtClean="0"/>
              <a:t> </a:t>
            </a:r>
            <a:r>
              <a:rPr lang="fi-FI" altLang="fi-FI" sz="1800" dirty="0" err="1" smtClean="0"/>
              <a:t>mål</a:t>
            </a:r>
            <a:endParaRPr lang="fi-FI" altLang="fi-FI" sz="1800" dirty="0" smtClean="0"/>
          </a:p>
          <a:p>
            <a:pPr lvl="1">
              <a:buClr>
                <a:srgbClr val="C50C2E"/>
              </a:buClr>
            </a:pPr>
            <a:r>
              <a:rPr lang="fi-FI" altLang="fi-FI" sz="2000" dirty="0" err="1"/>
              <a:t>a</a:t>
            </a:r>
            <a:r>
              <a:rPr lang="fi-FI" altLang="fi-FI" sz="2000" dirty="0" err="1" smtClean="0"/>
              <a:t>tt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beslutsfattarna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ser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minnessjukdomarna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som</a:t>
            </a:r>
            <a:r>
              <a:rPr lang="fi-FI" altLang="fi-FI" sz="2000" dirty="0" smtClean="0"/>
              <a:t> en </a:t>
            </a:r>
            <a:r>
              <a:rPr lang="fi-FI" altLang="fi-FI" sz="2000" dirty="0" err="1" smtClean="0"/>
              <a:t>hälsoprioritet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och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skapar</a:t>
            </a:r>
            <a:r>
              <a:rPr lang="fi-FI" altLang="fi-FI" sz="2000" dirty="0" smtClean="0"/>
              <a:t> en </a:t>
            </a:r>
            <a:r>
              <a:rPr lang="fi-FI" altLang="fi-FI" sz="2000" dirty="0" err="1" smtClean="0"/>
              <a:t>global</a:t>
            </a:r>
            <a:r>
              <a:rPr lang="fi-FI" altLang="fi-FI" sz="2000" dirty="0"/>
              <a:t> </a:t>
            </a:r>
            <a:r>
              <a:rPr lang="fi-FI" altLang="fi-FI" sz="2000" dirty="0" err="1" smtClean="0"/>
              <a:t>verksamhetsplan</a:t>
            </a:r>
            <a:r>
              <a:rPr lang="fi-FI" altLang="fi-FI" sz="2000" dirty="0" smtClean="0"/>
              <a:t> för </a:t>
            </a:r>
            <a:r>
              <a:rPr lang="fi-FI" altLang="fi-FI" sz="2000" dirty="0" err="1" smtClean="0"/>
              <a:t>arbetet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med</a:t>
            </a:r>
            <a:r>
              <a:rPr lang="fi-FI" altLang="fi-FI" sz="2000" dirty="0" smtClean="0"/>
              <a:t> </a:t>
            </a:r>
            <a:r>
              <a:rPr lang="fi-FI" altLang="fi-FI" sz="2000" dirty="0" err="1" smtClean="0"/>
              <a:t>minnessjukdomar</a:t>
            </a:r>
            <a:endParaRPr lang="fi-FI" altLang="fi-FI" sz="2000" dirty="0" smtClean="0"/>
          </a:p>
        </p:txBody>
      </p:sp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467544" y="258661"/>
            <a:ext cx="7128792" cy="794075"/>
          </a:xfrm>
        </p:spPr>
        <p:txBody>
          <a:bodyPr/>
          <a:lstStyle/>
          <a:p>
            <a:pPr algn="l"/>
            <a:r>
              <a:rPr lang="fi-FI" altLang="fi-FI" sz="4000" b="1" dirty="0" smtClean="0">
                <a:solidFill>
                  <a:srgbClr val="C50C2E"/>
                </a:solidFill>
              </a:rPr>
              <a:t>Glasgow </a:t>
            </a:r>
            <a:r>
              <a:rPr lang="fi-FI" altLang="fi-FI" sz="4000" b="1" dirty="0" err="1" smtClean="0">
                <a:solidFill>
                  <a:srgbClr val="C50C2E"/>
                </a:solidFill>
              </a:rPr>
              <a:t>deklarationen</a:t>
            </a:r>
            <a:endParaRPr lang="fi-FI" altLang="fi-FI" sz="4000" b="1" dirty="0" smtClean="0">
              <a:solidFill>
                <a:srgbClr val="C50C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61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284" y="5157192"/>
            <a:ext cx="2255716" cy="1097375"/>
          </a:xfrm>
          <a:prstGeom prst="rect">
            <a:avLst/>
          </a:prstGeom>
        </p:spPr>
      </p:pic>
      <p:sp>
        <p:nvSpPr>
          <p:cNvPr id="5123" name="Sisällön paikkamerkki 2"/>
          <p:cNvSpPr>
            <a:spLocks noGrp="1"/>
          </p:cNvSpPr>
          <p:nvPr>
            <p:ph idx="1"/>
          </p:nvPr>
        </p:nvSpPr>
        <p:spPr>
          <a:xfrm>
            <a:off x="467544" y="1196752"/>
            <a:ext cx="8676456" cy="4104927"/>
          </a:xfrm>
        </p:spPr>
        <p:txBody>
          <a:bodyPr/>
          <a:lstStyle/>
          <a:p>
            <a:pPr>
              <a:buClr>
                <a:srgbClr val="C50C2E"/>
              </a:buClr>
            </a:pPr>
            <a:r>
              <a:rPr lang="fi-FI" altLang="fi-FI" sz="2400" dirty="0" err="1" smtClean="0"/>
              <a:t>Kampanjen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lancerades</a:t>
            </a:r>
            <a:r>
              <a:rPr lang="fi-FI" altLang="fi-FI" sz="2400" dirty="0" smtClean="0"/>
              <a:t> i Europa 19.2.2015, i Finland </a:t>
            </a:r>
            <a:r>
              <a:rPr lang="fi-FI" altLang="fi-FI" sz="2400" dirty="0"/>
              <a:t>under </a:t>
            </a:r>
            <a:r>
              <a:rPr lang="fi-FI" altLang="fi-FI" sz="2400" dirty="0" err="1" smtClean="0"/>
              <a:t>den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internationella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Alzheimermånaden</a:t>
            </a:r>
            <a:endParaRPr lang="fi-FI" altLang="fi-FI" sz="2400" dirty="0" smtClean="0"/>
          </a:p>
          <a:p>
            <a:pPr>
              <a:buClr>
                <a:srgbClr val="C50C2E"/>
              </a:buClr>
            </a:pPr>
            <a:r>
              <a:rPr lang="fi-FI" altLang="fi-FI" sz="2400" dirty="0" err="1" smtClean="0"/>
              <a:t>Målsättningen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är</a:t>
            </a:r>
            <a:r>
              <a:rPr lang="fi-FI" altLang="fi-FI" sz="2400" dirty="0" smtClean="0"/>
              <a:t> </a:t>
            </a:r>
            <a:r>
              <a:rPr lang="fi-FI" altLang="fi-FI" sz="2400" dirty="0" smtClean="0">
                <a:solidFill>
                  <a:srgbClr val="C50C2E"/>
                </a:solidFill>
              </a:rPr>
              <a:t>10 000 </a:t>
            </a:r>
            <a:r>
              <a:rPr lang="fi-FI" altLang="fi-FI" sz="2400" dirty="0" err="1" smtClean="0">
                <a:solidFill>
                  <a:srgbClr val="C50C2E"/>
                </a:solidFill>
              </a:rPr>
              <a:t>namn</a:t>
            </a:r>
            <a:r>
              <a:rPr lang="fi-FI" altLang="fi-FI" sz="2400" dirty="0" smtClean="0">
                <a:solidFill>
                  <a:srgbClr val="C50C2E"/>
                </a:solidFill>
              </a:rPr>
              <a:t> </a:t>
            </a:r>
            <a:r>
              <a:rPr lang="fi-FI" altLang="fi-FI" sz="2400" dirty="0" err="1" smtClean="0"/>
              <a:t>till</a:t>
            </a:r>
            <a:r>
              <a:rPr lang="fi-FI" altLang="fi-FI" sz="2400" dirty="0"/>
              <a:t> </a:t>
            </a:r>
            <a:r>
              <a:rPr lang="fi-FI" altLang="fi-FI" sz="2400" dirty="0" smtClean="0"/>
              <a:t>30.11.2015</a:t>
            </a:r>
          </a:p>
          <a:p>
            <a:pPr>
              <a:buClr>
                <a:srgbClr val="C50C2E"/>
              </a:buClr>
            </a:pPr>
            <a:r>
              <a:rPr lang="fi-FI" altLang="fi-FI" sz="2400" dirty="0" err="1" smtClean="0"/>
              <a:t>Deklarationen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med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underskrifter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överlämnas</a:t>
            </a:r>
            <a:r>
              <a:rPr lang="fi-FI" altLang="fi-FI" sz="2400" dirty="0" smtClean="0"/>
              <a:t> i </a:t>
            </a:r>
            <a:r>
              <a:rPr lang="fi-FI" altLang="fi-FI" sz="2400" dirty="0" err="1" smtClean="0"/>
              <a:t>Europaparlamentet</a:t>
            </a:r>
            <a:r>
              <a:rPr lang="fi-FI" altLang="fi-FI" sz="2400" dirty="0" smtClean="0"/>
              <a:t> 1.12.2015</a:t>
            </a:r>
          </a:p>
          <a:p>
            <a:pPr>
              <a:buClr>
                <a:srgbClr val="C50C2E"/>
              </a:buClr>
              <a:defRPr/>
            </a:pPr>
            <a:r>
              <a:rPr lang="fi-FI" sz="2400" dirty="0" smtClean="0"/>
              <a:t>Du </a:t>
            </a:r>
            <a:r>
              <a:rPr lang="fi-FI" sz="2400" dirty="0" err="1" smtClean="0"/>
              <a:t>kan</a:t>
            </a:r>
            <a:r>
              <a:rPr lang="fi-FI" sz="2400" dirty="0" smtClean="0"/>
              <a:t> </a:t>
            </a:r>
            <a:r>
              <a:rPr lang="fi-FI" sz="2400" dirty="0" err="1" smtClean="0"/>
              <a:t>underteckna</a:t>
            </a:r>
            <a:r>
              <a:rPr lang="fi-FI" sz="2400" dirty="0" smtClean="0"/>
              <a:t> </a:t>
            </a:r>
            <a:r>
              <a:rPr lang="fi-FI" sz="2400" dirty="0" err="1" smtClean="0"/>
              <a:t>deklarationen</a:t>
            </a:r>
            <a:r>
              <a:rPr lang="fi-FI" sz="2400" dirty="0" smtClean="0"/>
              <a:t> </a:t>
            </a:r>
            <a:r>
              <a:rPr lang="fi-FI" sz="2400" dirty="0" err="1" smtClean="0"/>
              <a:t>på</a:t>
            </a:r>
            <a:r>
              <a:rPr lang="fi-FI" sz="2400" dirty="0" smtClean="0"/>
              <a:t> Alzheimer </a:t>
            </a:r>
            <a:r>
              <a:rPr lang="fi-FI" sz="2400" dirty="0" err="1" smtClean="0"/>
              <a:t>Centralförbundets</a:t>
            </a:r>
            <a:r>
              <a:rPr lang="fi-FI" sz="2400" dirty="0" smtClean="0"/>
              <a:t> </a:t>
            </a:r>
            <a:r>
              <a:rPr lang="fi-FI" sz="2400" dirty="0" err="1" smtClean="0"/>
              <a:t>hemsidor</a:t>
            </a:r>
            <a:endParaRPr lang="fi-FI" sz="2400" dirty="0"/>
          </a:p>
          <a:p>
            <a:pPr marL="0" indent="0">
              <a:buClr>
                <a:srgbClr val="C50C2E"/>
              </a:buClr>
              <a:buNone/>
              <a:defRPr/>
            </a:pPr>
            <a:endParaRPr lang="fi-FI" sz="3600" dirty="0"/>
          </a:p>
          <a:p>
            <a:pPr>
              <a:buClr>
                <a:srgbClr val="C50C2E"/>
              </a:buClr>
              <a:defRPr/>
            </a:pPr>
            <a:r>
              <a:rPr lang="fi-FI" sz="2400" dirty="0" err="1" smtClean="0"/>
              <a:t>Kontakta</a:t>
            </a:r>
            <a:r>
              <a:rPr lang="fi-FI" sz="2400" dirty="0" smtClean="0"/>
              <a:t> </a:t>
            </a:r>
            <a:r>
              <a:rPr lang="fi-FI" sz="2400" dirty="0" err="1" smtClean="0"/>
              <a:t>din</a:t>
            </a:r>
            <a:r>
              <a:rPr lang="fi-FI" sz="2400" dirty="0" smtClean="0"/>
              <a:t> </a:t>
            </a:r>
            <a:r>
              <a:rPr lang="fi-FI" sz="2400" dirty="0" err="1" smtClean="0"/>
              <a:t>närmaste</a:t>
            </a:r>
            <a:r>
              <a:rPr lang="fi-FI" sz="2400" dirty="0" smtClean="0"/>
              <a:t> </a:t>
            </a:r>
            <a:r>
              <a:rPr lang="fi-FI" sz="2400" dirty="0" err="1" smtClean="0"/>
              <a:t>lokala</a:t>
            </a:r>
            <a:r>
              <a:rPr lang="fi-FI" sz="2400" dirty="0" smtClean="0"/>
              <a:t> </a:t>
            </a:r>
            <a:r>
              <a:rPr lang="fi-FI" sz="2400" dirty="0" err="1" smtClean="0"/>
              <a:t>förening</a:t>
            </a:r>
            <a:r>
              <a:rPr lang="fi-FI" sz="2400" dirty="0" smtClean="0"/>
              <a:t> </a:t>
            </a:r>
            <a:r>
              <a:rPr lang="fi-FI" sz="2400" dirty="0" err="1" smtClean="0"/>
              <a:t>om</a:t>
            </a:r>
            <a:r>
              <a:rPr lang="fi-FI" sz="2400" dirty="0" smtClean="0"/>
              <a:t> du </a:t>
            </a:r>
            <a:r>
              <a:rPr lang="fi-FI" sz="2400" dirty="0" err="1" smtClean="0"/>
              <a:t>vill</a:t>
            </a:r>
            <a:r>
              <a:rPr lang="fi-FI" sz="2400" dirty="0" smtClean="0"/>
              <a:t> </a:t>
            </a:r>
            <a:r>
              <a:rPr lang="fi-FI" sz="2400" dirty="0" err="1" smtClean="0"/>
              <a:t>underteckna</a:t>
            </a:r>
            <a:r>
              <a:rPr lang="fi-FI" sz="2400" dirty="0" smtClean="0"/>
              <a:t> </a:t>
            </a:r>
            <a:r>
              <a:rPr lang="fi-FI" sz="2400" dirty="0" err="1" smtClean="0"/>
              <a:t>traditionellt</a:t>
            </a:r>
            <a:r>
              <a:rPr lang="fi-FI" sz="2400" dirty="0" smtClean="0"/>
              <a:t> </a:t>
            </a:r>
            <a:r>
              <a:rPr lang="fi-FI" sz="2400" dirty="0" err="1" smtClean="0"/>
              <a:t>på</a:t>
            </a:r>
            <a:r>
              <a:rPr lang="fi-FI" sz="2400" dirty="0" smtClean="0"/>
              <a:t> </a:t>
            </a:r>
            <a:r>
              <a:rPr lang="fi-FI" sz="2400" dirty="0" err="1" smtClean="0"/>
              <a:t>papper</a:t>
            </a:r>
            <a:endParaRPr lang="fi-FI" sz="24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149080"/>
            <a:ext cx="21336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37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34506" y="404664"/>
            <a:ext cx="6478714" cy="1143000"/>
          </a:xfrm>
        </p:spPr>
        <p:txBody>
          <a:bodyPr/>
          <a:lstStyle/>
          <a:p>
            <a:r>
              <a:rPr lang="fi-FI" sz="3200" b="1" dirty="0" err="1" smtClean="0"/>
              <a:t>Spring</a:t>
            </a:r>
            <a:r>
              <a:rPr lang="fi-FI" sz="3200" b="1" dirty="0" smtClean="0"/>
              <a:t> </a:t>
            </a:r>
            <a:r>
              <a:rPr lang="fi-FI" sz="3200" b="1" dirty="0" err="1" smtClean="0"/>
              <a:t>till</a:t>
            </a:r>
            <a:r>
              <a:rPr lang="fi-FI" sz="3200" b="1" dirty="0" smtClean="0"/>
              <a:t> </a:t>
            </a:r>
            <a:r>
              <a:rPr lang="fi-FI" sz="3200" b="1" dirty="0" err="1" smtClean="0"/>
              <a:t>förmån</a:t>
            </a:r>
            <a:r>
              <a:rPr lang="fi-FI" sz="3200" b="1" dirty="0" smtClean="0"/>
              <a:t> för </a:t>
            </a:r>
            <a:r>
              <a:rPr lang="fi-FI" sz="3200" b="1" dirty="0" err="1" smtClean="0"/>
              <a:t>minnet</a:t>
            </a:r>
            <a:r>
              <a:rPr lang="fi-FI" sz="3200" b="1" dirty="0" smtClean="0"/>
              <a:t> </a:t>
            </a:r>
            <a:r>
              <a:rPr lang="fi-FI" sz="3200" b="1" dirty="0" err="1" smtClean="0"/>
              <a:t>och</a:t>
            </a:r>
            <a:r>
              <a:rPr lang="fi-FI" sz="3200" b="1" dirty="0" smtClean="0"/>
              <a:t> </a:t>
            </a:r>
            <a:r>
              <a:rPr lang="fi-FI" sz="3200" b="1" dirty="0" err="1" smtClean="0"/>
              <a:t>kamratstöd</a:t>
            </a:r>
            <a:endParaRPr lang="fi-FI" sz="32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1916832"/>
            <a:ext cx="6444208" cy="3600400"/>
          </a:xfrm>
        </p:spPr>
        <p:txBody>
          <a:bodyPr/>
          <a:lstStyle/>
          <a:p>
            <a:pPr marL="0" indent="0" algn="ctr">
              <a:buClr>
                <a:srgbClr val="C50C2E"/>
              </a:buClr>
              <a:buNone/>
            </a:pPr>
            <a:r>
              <a:rPr lang="fi-FI" sz="2000" dirty="0" err="1" smtClean="0"/>
              <a:t>Stöd</a:t>
            </a:r>
            <a:r>
              <a:rPr lang="fi-FI" sz="2000" dirty="0" smtClean="0"/>
              <a:t> </a:t>
            </a:r>
            <a:r>
              <a:rPr lang="fi-FI" sz="2000" dirty="0" err="1" smtClean="0"/>
              <a:t>ditt</a:t>
            </a:r>
            <a:r>
              <a:rPr lang="fi-FI" sz="2000" dirty="0" smtClean="0"/>
              <a:t> minne </a:t>
            </a:r>
            <a:r>
              <a:rPr lang="fi-FI" sz="2000" dirty="0" err="1" smtClean="0"/>
              <a:t>och</a:t>
            </a:r>
            <a:r>
              <a:rPr lang="fi-FI" sz="2000" dirty="0" smtClean="0"/>
              <a:t> </a:t>
            </a:r>
            <a:r>
              <a:rPr lang="fi-FI" sz="2000" dirty="0" err="1" smtClean="0"/>
              <a:t>spring</a:t>
            </a:r>
            <a:r>
              <a:rPr lang="fi-FI" sz="2000" dirty="0" smtClean="0"/>
              <a:t> </a:t>
            </a:r>
            <a:r>
              <a:rPr lang="fi-FI" sz="2000" dirty="0" err="1" smtClean="0"/>
              <a:t>eller</a:t>
            </a:r>
            <a:r>
              <a:rPr lang="fi-FI" sz="2000" dirty="0" smtClean="0"/>
              <a:t> </a:t>
            </a:r>
            <a:r>
              <a:rPr lang="fi-FI" sz="2000" dirty="0" err="1" smtClean="0"/>
              <a:t>gå</a:t>
            </a:r>
            <a:r>
              <a:rPr lang="fi-FI" sz="2000" dirty="0"/>
              <a:t/>
            </a:r>
            <a:br>
              <a:rPr lang="fi-FI" sz="2000" dirty="0"/>
            </a:br>
            <a:r>
              <a:rPr lang="fi-FI" sz="2000" dirty="0" err="1" smtClean="0"/>
              <a:t>på</a:t>
            </a:r>
            <a:r>
              <a:rPr lang="fi-FI" sz="2000" dirty="0" smtClean="0"/>
              <a:t> </a:t>
            </a:r>
            <a:r>
              <a:rPr lang="fi-FI" sz="2000" dirty="0" err="1" smtClean="0"/>
              <a:t>den</a:t>
            </a:r>
            <a:r>
              <a:rPr lang="fi-FI" sz="2000" dirty="0" smtClean="0"/>
              <a:t> </a:t>
            </a:r>
            <a:r>
              <a:rPr lang="fi-FI" sz="2000" dirty="0" err="1" smtClean="0"/>
              <a:t>Internationella</a:t>
            </a:r>
            <a:r>
              <a:rPr lang="fi-FI" sz="2000" dirty="0" smtClean="0"/>
              <a:t> Alzheimer-</a:t>
            </a:r>
            <a:r>
              <a:rPr lang="fi-FI" sz="2000" dirty="0" err="1" smtClean="0"/>
              <a:t>dagen</a:t>
            </a:r>
            <a:r>
              <a:rPr lang="fi-FI" sz="2000" dirty="0" smtClean="0"/>
              <a:t> 21.9.</a:t>
            </a:r>
          </a:p>
          <a:p>
            <a:pPr marL="0" indent="0" algn="ctr">
              <a:buClr>
                <a:srgbClr val="C50C2E"/>
              </a:buClr>
              <a:buNone/>
            </a:pPr>
            <a:endParaRPr lang="fi-FI" sz="2000" dirty="0"/>
          </a:p>
          <a:p>
            <a:pPr marL="0" indent="0" algn="ctr">
              <a:buClr>
                <a:srgbClr val="C50C2E"/>
              </a:buClr>
              <a:buNone/>
            </a:pPr>
            <a:r>
              <a:rPr lang="sv-SE" sz="2000" dirty="0" smtClean="0"/>
              <a:t>Skicka samma dag dina kilometrar till</a:t>
            </a:r>
            <a:br>
              <a:rPr lang="sv-SE" sz="2000" dirty="0" smtClean="0"/>
            </a:br>
            <a:r>
              <a:rPr lang="sv-SE" sz="2000" i="1" dirty="0" smtClean="0"/>
              <a:t>Heidi </a:t>
            </a:r>
            <a:r>
              <a:rPr lang="sv-SE" sz="2000" i="1" dirty="0" err="1" smtClean="0"/>
              <a:t>Running</a:t>
            </a:r>
            <a:r>
              <a:rPr lang="sv-SE" sz="2000" i="1" dirty="0" smtClean="0"/>
              <a:t> The World</a:t>
            </a:r>
            <a:br>
              <a:rPr lang="sv-SE" sz="2000" i="1" dirty="0" smtClean="0"/>
            </a:br>
            <a:r>
              <a:rPr lang="sv-SE" sz="2000" i="1" dirty="0" smtClean="0"/>
              <a:t>-</a:t>
            </a:r>
            <a:r>
              <a:rPr lang="sv-SE" sz="2000" dirty="0" smtClean="0"/>
              <a:t>Facebook-sidan</a:t>
            </a:r>
          </a:p>
          <a:p>
            <a:pPr marL="0" indent="0" algn="ctr">
              <a:buClr>
                <a:srgbClr val="C50C2E"/>
              </a:buClr>
              <a:buNone/>
            </a:pPr>
            <a:endParaRPr lang="fi-FI" sz="2000" dirty="0"/>
          </a:p>
          <a:p>
            <a:pPr marL="0" indent="0" algn="ctr">
              <a:buClr>
                <a:srgbClr val="C50C2E"/>
              </a:buClr>
              <a:buNone/>
            </a:pPr>
            <a:r>
              <a:rPr lang="fi-FI" sz="1800" dirty="0" err="1" smtClean="0"/>
              <a:t>Löparen</a:t>
            </a:r>
            <a:r>
              <a:rPr lang="fi-FI" sz="1800" dirty="0" smtClean="0"/>
              <a:t> Heidi Mäkinen </a:t>
            </a:r>
            <a:r>
              <a:rPr lang="fi-FI" sz="1800" dirty="0" err="1" smtClean="0"/>
              <a:t>donerar</a:t>
            </a:r>
            <a:r>
              <a:rPr lang="fi-FI" sz="1800" dirty="0" smtClean="0"/>
              <a:t> 1 Singapore </a:t>
            </a:r>
            <a:r>
              <a:rPr lang="fi-FI" sz="1800" dirty="0" err="1" smtClean="0"/>
              <a:t>Dollar</a:t>
            </a:r>
            <a:r>
              <a:rPr lang="fi-FI" sz="1800" dirty="0" smtClean="0"/>
              <a:t/>
            </a:r>
            <a:br>
              <a:rPr lang="fi-FI" sz="1800" dirty="0" smtClean="0"/>
            </a:br>
            <a:r>
              <a:rPr lang="fi-FI" sz="1800" dirty="0" smtClean="0"/>
              <a:t>för </a:t>
            </a:r>
            <a:r>
              <a:rPr lang="fi-FI" sz="1800" dirty="0" err="1" smtClean="0"/>
              <a:t>varje</a:t>
            </a:r>
            <a:r>
              <a:rPr lang="fi-FI" sz="1800" dirty="0" smtClean="0"/>
              <a:t> </a:t>
            </a:r>
            <a:r>
              <a:rPr lang="fi-FI" sz="1800" dirty="0" err="1" smtClean="0"/>
              <a:t>kilometer</a:t>
            </a:r>
            <a:r>
              <a:rPr lang="fi-FI" sz="1800" dirty="0" smtClean="0"/>
              <a:t> </a:t>
            </a:r>
            <a:r>
              <a:rPr lang="fi-FI" sz="1800" dirty="0" err="1" smtClean="0"/>
              <a:t>som</a:t>
            </a:r>
            <a:r>
              <a:rPr lang="fi-FI" sz="1800" dirty="0" smtClean="0"/>
              <a:t> </a:t>
            </a:r>
            <a:r>
              <a:rPr lang="fi-FI" sz="1800" dirty="0" err="1"/>
              <a:t>promenerats</a:t>
            </a:r>
            <a:r>
              <a:rPr lang="fi-FI" sz="1800" dirty="0"/>
              <a:t> </a:t>
            </a:r>
            <a:r>
              <a:rPr lang="fi-FI" sz="1800" dirty="0" err="1"/>
              <a:t>eller</a:t>
            </a:r>
            <a:r>
              <a:rPr lang="fi-FI" sz="1800" dirty="0"/>
              <a:t> </a:t>
            </a:r>
            <a:r>
              <a:rPr lang="fi-FI" sz="1800" dirty="0" err="1"/>
              <a:t>sprungits</a:t>
            </a:r>
            <a:r>
              <a:rPr lang="fi-FI" sz="1800" dirty="0"/>
              <a:t> </a:t>
            </a:r>
            <a:r>
              <a:rPr lang="fi-FI" sz="1800" dirty="0" err="1"/>
              <a:t>den</a:t>
            </a:r>
            <a:r>
              <a:rPr lang="fi-FI" sz="1800" dirty="0"/>
              <a:t> 21.9</a:t>
            </a:r>
            <a:r>
              <a:rPr lang="fi-FI" sz="1800" dirty="0" smtClean="0"/>
              <a:t>. </a:t>
            </a:r>
            <a:r>
              <a:rPr lang="fi-FI" sz="1800" dirty="0" err="1" smtClean="0"/>
              <a:t>till</a:t>
            </a:r>
            <a:r>
              <a:rPr lang="fi-FI" sz="1800" dirty="0" smtClean="0"/>
              <a:t> Alzheimer </a:t>
            </a:r>
            <a:r>
              <a:rPr lang="fi-FI" sz="1800" dirty="0" err="1" smtClean="0"/>
              <a:t>Centralförbundets</a:t>
            </a:r>
            <a:r>
              <a:rPr lang="fi-FI" sz="1800" dirty="0" smtClean="0"/>
              <a:t> Vertaislinja-</a:t>
            </a:r>
            <a:r>
              <a:rPr lang="fi-FI" sz="1800" dirty="0" err="1" smtClean="0"/>
              <a:t>verksamhet</a:t>
            </a:r>
            <a:r>
              <a:rPr lang="fi-FI" sz="1800" dirty="0" smtClean="0"/>
              <a:t> (</a:t>
            </a:r>
            <a:r>
              <a:rPr lang="fi-FI" sz="1800" dirty="0" err="1" smtClean="0"/>
              <a:t>Stödtelefonen</a:t>
            </a:r>
            <a:r>
              <a:rPr lang="fi-FI" sz="1800" dirty="0" smtClean="0"/>
              <a:t>)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916832"/>
            <a:ext cx="216024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21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7116168" cy="44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27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1560" y="4509120"/>
            <a:ext cx="8280920" cy="1143000"/>
          </a:xfrm>
        </p:spPr>
        <p:txBody>
          <a:bodyPr/>
          <a:lstStyle/>
          <a:p>
            <a:pPr algn="r"/>
            <a:r>
              <a:rPr lang="fi-FI" sz="4400" b="1" dirty="0" smtClean="0"/>
              <a:t>Ha en </a:t>
            </a:r>
            <a:r>
              <a:rPr lang="fi-FI" sz="4400" b="1" dirty="0" err="1" smtClean="0"/>
              <a:t>bra</a:t>
            </a:r>
            <a:r>
              <a:rPr lang="fi-FI" sz="4400" b="1" dirty="0" smtClean="0"/>
              <a:t/>
            </a:r>
            <a:br>
              <a:rPr lang="fi-FI" sz="4400" b="1" dirty="0" smtClean="0"/>
            </a:br>
            <a:r>
              <a:rPr lang="fi-FI" sz="4400" b="1" dirty="0" err="1" smtClean="0"/>
              <a:t>Minnesvecka</a:t>
            </a:r>
            <a:r>
              <a:rPr lang="fi-FI" sz="4400" b="1" dirty="0" smtClean="0"/>
              <a:t>!</a:t>
            </a:r>
            <a:endParaRPr lang="fi-FI" sz="4400" b="1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2" y="30084"/>
            <a:ext cx="4391773" cy="6207228"/>
          </a:xfrm>
        </p:spPr>
      </p:pic>
    </p:spTree>
    <p:extLst>
      <p:ext uri="{BB962C8B-B14F-4D97-AF65-F5344CB8AC3E}">
        <p14:creationId xmlns:p14="http://schemas.microsoft.com/office/powerpoint/2010/main" val="593974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916832"/>
            <a:ext cx="7848872" cy="1872208"/>
          </a:xfrm>
        </p:spPr>
        <p:txBody>
          <a:bodyPr/>
          <a:lstStyle/>
          <a:p>
            <a:pPr>
              <a:buClr>
                <a:srgbClr val="C50C2E"/>
              </a:buClr>
              <a:buSzPct val="100000"/>
            </a:pPr>
            <a:r>
              <a:rPr lang="fi-FI" sz="2000" dirty="0" err="1" smtClean="0"/>
              <a:t>Här</a:t>
            </a:r>
            <a:r>
              <a:rPr lang="fi-FI" sz="2000" dirty="0" smtClean="0"/>
              <a:t> </a:t>
            </a:r>
            <a:r>
              <a:rPr lang="fi-FI" sz="2000" dirty="0" err="1" smtClean="0"/>
              <a:t>kan</a:t>
            </a:r>
            <a:r>
              <a:rPr lang="fi-FI" sz="2000" dirty="0" smtClean="0"/>
              <a:t> </a:t>
            </a:r>
            <a:r>
              <a:rPr lang="fi-FI" sz="2000" dirty="0" err="1" smtClean="0"/>
              <a:t>man</a:t>
            </a:r>
            <a:r>
              <a:rPr lang="fi-FI" sz="2000" dirty="0" smtClean="0"/>
              <a:t> </a:t>
            </a:r>
            <a:r>
              <a:rPr lang="fi-FI" sz="2000" dirty="0" err="1" smtClean="0"/>
              <a:t>fylla</a:t>
            </a:r>
            <a:r>
              <a:rPr lang="fi-FI" sz="2000" dirty="0" smtClean="0"/>
              <a:t> i </a:t>
            </a:r>
            <a:r>
              <a:rPr lang="fi-FI" sz="2000" dirty="0" err="1" smtClean="0"/>
              <a:t>föreningens</a:t>
            </a:r>
            <a:r>
              <a:rPr lang="fi-FI" sz="2000" dirty="0" smtClean="0"/>
              <a:t> </a:t>
            </a:r>
            <a:r>
              <a:rPr lang="fi-FI" sz="2000" dirty="0" err="1" smtClean="0"/>
              <a:t>kontaktuppgifter</a:t>
            </a:r>
            <a:r>
              <a:rPr lang="fi-FI" sz="2000" dirty="0" smtClean="0"/>
              <a:t> </a:t>
            </a:r>
            <a:r>
              <a:rPr lang="fi-FI" sz="2000" dirty="0" err="1" smtClean="0"/>
              <a:t>och</a:t>
            </a:r>
            <a:r>
              <a:rPr lang="fi-FI" sz="2000" dirty="0" smtClean="0"/>
              <a:t> logo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251520" y="329461"/>
            <a:ext cx="864096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i-FI" sz="4000" b="1" cap="all" dirty="0" err="1" smtClean="0">
                <a:solidFill>
                  <a:srgbClr val="C50C2E"/>
                </a:solidFill>
                <a:latin typeface="+mj-lt"/>
              </a:rPr>
              <a:t>Föreningens</a:t>
            </a:r>
            <a:r>
              <a:rPr lang="fi-FI" sz="4000" b="1" cap="all" dirty="0" smtClean="0">
                <a:solidFill>
                  <a:srgbClr val="C50C2E"/>
                </a:solidFill>
                <a:latin typeface="+mj-lt"/>
              </a:rPr>
              <a:t> </a:t>
            </a:r>
            <a:r>
              <a:rPr lang="fi-FI" sz="4000" b="1" cap="all" dirty="0" err="1" smtClean="0">
                <a:solidFill>
                  <a:srgbClr val="C50C2E"/>
                </a:solidFill>
                <a:latin typeface="+mj-lt"/>
              </a:rPr>
              <a:t>namn</a:t>
            </a:r>
            <a:endParaRPr lang="fi-FI" sz="4000" b="1" cap="all" dirty="0" smtClean="0">
              <a:solidFill>
                <a:srgbClr val="C50C2E"/>
              </a:solidFill>
              <a:latin typeface="+mj-lt"/>
            </a:endParaRPr>
          </a:p>
          <a:p>
            <a:pPr algn="ctr">
              <a:defRPr/>
            </a:pPr>
            <a:r>
              <a:rPr lang="fi-FI" sz="2000" dirty="0" err="1" smtClean="0">
                <a:solidFill>
                  <a:srgbClr val="C50C2E"/>
                </a:solidFill>
                <a:latin typeface="+mj-lt"/>
              </a:rPr>
              <a:t>Stöd</a:t>
            </a:r>
            <a:r>
              <a:rPr lang="fi-FI" sz="2000" dirty="0" smtClean="0">
                <a:solidFill>
                  <a:srgbClr val="C50C2E"/>
                </a:solidFill>
                <a:latin typeface="+mj-lt"/>
              </a:rPr>
              <a:t> </a:t>
            </a:r>
            <a:r>
              <a:rPr lang="fi-FI" sz="2000" dirty="0" err="1" smtClean="0">
                <a:solidFill>
                  <a:srgbClr val="C50C2E"/>
                </a:solidFill>
                <a:latin typeface="+mj-lt"/>
              </a:rPr>
              <a:t>och</a:t>
            </a:r>
            <a:r>
              <a:rPr lang="fi-FI" sz="2000" dirty="0" smtClean="0">
                <a:solidFill>
                  <a:srgbClr val="C50C2E"/>
                </a:solidFill>
                <a:latin typeface="+mj-lt"/>
              </a:rPr>
              <a:t> </a:t>
            </a:r>
            <a:r>
              <a:rPr lang="fi-FI" sz="2000" dirty="0" err="1" smtClean="0">
                <a:solidFill>
                  <a:srgbClr val="C50C2E"/>
                </a:solidFill>
                <a:latin typeface="+mj-lt"/>
              </a:rPr>
              <a:t>verksamhet</a:t>
            </a:r>
            <a:r>
              <a:rPr lang="fi-FI" sz="2000" dirty="0" smtClean="0">
                <a:solidFill>
                  <a:srgbClr val="C50C2E"/>
                </a:solidFill>
                <a:latin typeface="+mj-lt"/>
              </a:rPr>
              <a:t> </a:t>
            </a:r>
            <a:r>
              <a:rPr lang="fi-FI" sz="2000" dirty="0" err="1" smtClean="0">
                <a:solidFill>
                  <a:srgbClr val="C50C2E"/>
                </a:solidFill>
                <a:latin typeface="+mj-lt"/>
              </a:rPr>
              <a:t>nära</a:t>
            </a:r>
            <a:r>
              <a:rPr lang="fi-FI" sz="2000" dirty="0" smtClean="0">
                <a:solidFill>
                  <a:srgbClr val="C50C2E"/>
                </a:solidFill>
                <a:latin typeface="+mj-lt"/>
              </a:rPr>
              <a:t> </a:t>
            </a:r>
            <a:r>
              <a:rPr lang="fi-FI" sz="2000" dirty="0" err="1" smtClean="0">
                <a:solidFill>
                  <a:srgbClr val="C50C2E"/>
                </a:solidFill>
                <a:latin typeface="+mj-lt"/>
              </a:rPr>
              <a:t>dig</a:t>
            </a:r>
            <a:endParaRPr lang="fi-FI" sz="2000" dirty="0">
              <a:solidFill>
                <a:srgbClr val="C50C2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539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172" y="116633"/>
            <a:ext cx="3743071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780928"/>
            <a:ext cx="4896544" cy="2395135"/>
          </a:xfrm>
        </p:spPr>
        <p:txBody>
          <a:bodyPr/>
          <a:lstStyle/>
          <a:p>
            <a:pPr>
              <a:buClr>
                <a:srgbClr val="C50C2E"/>
              </a:buClr>
              <a:buSzPct val="100000"/>
            </a:pPr>
            <a:r>
              <a:rPr lang="fi-FI" sz="2000" dirty="0" err="1" smtClean="0"/>
              <a:t>Grundad</a:t>
            </a:r>
            <a:r>
              <a:rPr lang="fi-FI" sz="2000" dirty="0" smtClean="0"/>
              <a:t> </a:t>
            </a:r>
            <a:r>
              <a:rPr lang="fi-FI" sz="2000" dirty="0" err="1" smtClean="0"/>
              <a:t>år</a:t>
            </a:r>
            <a:r>
              <a:rPr lang="fi-FI" sz="2000" dirty="0" smtClean="0"/>
              <a:t> 1988</a:t>
            </a:r>
          </a:p>
          <a:p>
            <a:pPr>
              <a:buClr>
                <a:srgbClr val="C50C2E"/>
              </a:buClr>
              <a:buSzPct val="100000"/>
            </a:pPr>
            <a:r>
              <a:rPr lang="fi-FI" sz="2000" dirty="0" err="1" smtClean="0"/>
              <a:t>Takorganisation</a:t>
            </a:r>
            <a:r>
              <a:rPr lang="fi-FI" sz="2000" dirty="0" smtClean="0"/>
              <a:t> för 43 </a:t>
            </a:r>
            <a:r>
              <a:rPr lang="fi-FI" sz="2000" dirty="0" err="1" smtClean="0"/>
              <a:t>medlemsföreningar</a:t>
            </a:r>
            <a:r>
              <a:rPr lang="fi-FI" sz="2000" dirty="0" smtClean="0"/>
              <a:t> </a:t>
            </a:r>
            <a:r>
              <a:rPr lang="fi-FI" sz="2000" dirty="0" err="1" smtClean="0"/>
              <a:t>med</a:t>
            </a:r>
            <a:r>
              <a:rPr lang="fi-FI" sz="2000" dirty="0" smtClean="0"/>
              <a:t>:</a:t>
            </a:r>
          </a:p>
          <a:p>
            <a:pPr lvl="1">
              <a:buClr>
                <a:srgbClr val="C50C2E"/>
              </a:buClr>
              <a:buSzPct val="100000"/>
            </a:pPr>
            <a:r>
              <a:rPr lang="fi-FI" sz="1800" dirty="0" err="1" smtClean="0"/>
              <a:t>över</a:t>
            </a:r>
            <a:r>
              <a:rPr lang="fi-FI" sz="1800" dirty="0" smtClean="0"/>
              <a:t> 13 </a:t>
            </a:r>
            <a:r>
              <a:rPr lang="fi-FI" sz="1800" dirty="0"/>
              <a:t>2</a:t>
            </a:r>
            <a:r>
              <a:rPr lang="fi-FI" sz="1800" dirty="0" smtClean="0"/>
              <a:t>00 </a:t>
            </a:r>
            <a:r>
              <a:rPr lang="fi-FI" sz="1800" dirty="0" err="1" smtClean="0"/>
              <a:t>personmedlemmar</a:t>
            </a:r>
            <a:endParaRPr lang="fi-FI" sz="1800" dirty="0" smtClean="0"/>
          </a:p>
          <a:p>
            <a:pPr lvl="1">
              <a:buClr>
                <a:srgbClr val="C50C2E"/>
              </a:buClr>
              <a:buSzPct val="100000"/>
            </a:pPr>
            <a:r>
              <a:rPr lang="fi-FI" sz="1800" dirty="0" smtClean="0"/>
              <a:t>17 </a:t>
            </a:r>
            <a:r>
              <a:rPr lang="fi-FI" sz="1800" dirty="0" err="1" smtClean="0"/>
              <a:t>Minneslotsar</a:t>
            </a:r>
            <a:r>
              <a:rPr lang="fi-FI" sz="1800" dirty="0" smtClean="0"/>
              <a:t>: </a:t>
            </a:r>
            <a:r>
              <a:rPr lang="fi-FI" sz="1800" dirty="0" err="1"/>
              <a:t>e</a:t>
            </a:r>
            <a:r>
              <a:rPr lang="fi-FI" sz="1800" dirty="0" err="1" smtClean="0"/>
              <a:t>xpert</a:t>
            </a:r>
            <a:r>
              <a:rPr lang="fi-FI" sz="1800" dirty="0" smtClean="0"/>
              <a:t>- </a:t>
            </a:r>
            <a:r>
              <a:rPr lang="fi-FI" sz="1800" dirty="0" err="1" smtClean="0"/>
              <a:t>och</a:t>
            </a:r>
            <a:r>
              <a:rPr lang="fi-FI" sz="1800" dirty="0" smtClean="0"/>
              <a:t> </a:t>
            </a:r>
            <a:r>
              <a:rPr lang="fi-FI" sz="1800" dirty="0" err="1" smtClean="0"/>
              <a:t>stödcenter</a:t>
            </a:r>
            <a:endParaRPr lang="fi-FI" sz="1800" dirty="0" smtClean="0"/>
          </a:p>
        </p:txBody>
      </p:sp>
      <p:sp>
        <p:nvSpPr>
          <p:cNvPr id="5" name="Tekstikehys 4"/>
          <p:cNvSpPr txBox="1"/>
          <p:nvPr/>
        </p:nvSpPr>
        <p:spPr>
          <a:xfrm>
            <a:off x="251520" y="329461"/>
            <a:ext cx="4968552" cy="2123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i-FI" sz="3200" b="1" dirty="0" smtClean="0">
                <a:solidFill>
                  <a:srgbClr val="C50C2E"/>
                </a:solidFill>
                <a:latin typeface="+mj-lt"/>
              </a:rPr>
              <a:t>Alzheimer </a:t>
            </a:r>
            <a:r>
              <a:rPr lang="fi-FI" sz="3200" b="1" dirty="0" err="1" smtClean="0">
                <a:solidFill>
                  <a:srgbClr val="C50C2E"/>
                </a:solidFill>
                <a:latin typeface="+mj-lt"/>
              </a:rPr>
              <a:t>Centralförbundet</a:t>
            </a:r>
            <a:r>
              <a:rPr lang="fi-FI" sz="3200" b="1" dirty="0" smtClean="0">
                <a:solidFill>
                  <a:srgbClr val="C50C2E"/>
                </a:solidFill>
                <a:latin typeface="+mj-lt"/>
              </a:rPr>
              <a:t> </a:t>
            </a:r>
            <a:r>
              <a:rPr lang="fi-FI" sz="3200" b="1" dirty="0" err="1" smtClean="0">
                <a:solidFill>
                  <a:srgbClr val="C50C2E"/>
                </a:solidFill>
                <a:latin typeface="+mj-lt"/>
              </a:rPr>
              <a:t>r.f</a:t>
            </a:r>
            <a:r>
              <a:rPr lang="fi-FI" sz="3200" b="1" dirty="0" smtClean="0">
                <a:solidFill>
                  <a:srgbClr val="C50C2E"/>
                </a:solidFill>
                <a:latin typeface="+mj-lt"/>
              </a:rPr>
              <a:t>.</a:t>
            </a:r>
            <a:endParaRPr lang="fi-FI" sz="800" b="1" dirty="0" smtClean="0">
              <a:solidFill>
                <a:srgbClr val="C50C2E"/>
              </a:solidFill>
              <a:latin typeface="+mj-lt"/>
            </a:endParaRPr>
          </a:p>
          <a:p>
            <a:pPr>
              <a:defRPr/>
            </a:pPr>
            <a:endParaRPr lang="fi-FI" sz="800" b="1" dirty="0">
              <a:solidFill>
                <a:srgbClr val="C50C2E"/>
              </a:solidFill>
              <a:latin typeface="+mj-lt"/>
            </a:endParaRPr>
          </a:p>
          <a:p>
            <a:pPr>
              <a:defRPr/>
            </a:pPr>
            <a:r>
              <a:rPr lang="fi-FI" sz="2000" dirty="0" smtClean="0">
                <a:solidFill>
                  <a:srgbClr val="C50C2E"/>
                </a:solidFill>
                <a:latin typeface="+mj-lt"/>
              </a:rPr>
              <a:t>En </a:t>
            </a:r>
            <a:r>
              <a:rPr lang="fi-FI" sz="2000" dirty="0" err="1" smtClean="0">
                <a:solidFill>
                  <a:srgbClr val="C50C2E"/>
                </a:solidFill>
                <a:latin typeface="+mj-lt"/>
              </a:rPr>
              <a:t>intresseorganisation</a:t>
            </a:r>
            <a:r>
              <a:rPr lang="fi-FI" sz="2000" dirty="0" smtClean="0">
                <a:solidFill>
                  <a:srgbClr val="C50C2E"/>
                </a:solidFill>
                <a:latin typeface="+mj-lt"/>
              </a:rPr>
              <a:t> för </a:t>
            </a:r>
            <a:r>
              <a:rPr lang="fi-FI" sz="2000" dirty="0" err="1" smtClean="0">
                <a:solidFill>
                  <a:srgbClr val="C50C2E"/>
                </a:solidFill>
                <a:latin typeface="+mj-lt"/>
              </a:rPr>
              <a:t>personer</a:t>
            </a:r>
            <a:r>
              <a:rPr lang="fi-FI" sz="2000" dirty="0" smtClean="0">
                <a:solidFill>
                  <a:srgbClr val="C50C2E"/>
                </a:solidFill>
                <a:latin typeface="+mj-lt"/>
              </a:rPr>
              <a:t> </a:t>
            </a:r>
            <a:r>
              <a:rPr lang="fi-FI" sz="2000" dirty="0" err="1" smtClean="0">
                <a:solidFill>
                  <a:srgbClr val="C50C2E"/>
                </a:solidFill>
                <a:latin typeface="+mj-lt"/>
              </a:rPr>
              <a:t>med</a:t>
            </a:r>
            <a:r>
              <a:rPr lang="fi-FI" sz="2000" dirty="0" smtClean="0">
                <a:solidFill>
                  <a:srgbClr val="C50C2E"/>
                </a:solidFill>
                <a:latin typeface="+mj-lt"/>
              </a:rPr>
              <a:t> en </a:t>
            </a:r>
            <a:r>
              <a:rPr lang="fi-FI" sz="2000" dirty="0" err="1" smtClean="0">
                <a:solidFill>
                  <a:srgbClr val="C50C2E"/>
                </a:solidFill>
                <a:latin typeface="+mj-lt"/>
              </a:rPr>
              <a:t>minnessjukdom</a:t>
            </a:r>
            <a:r>
              <a:rPr lang="fi-FI" sz="2000" dirty="0" smtClean="0">
                <a:solidFill>
                  <a:srgbClr val="C50C2E"/>
                </a:solidFill>
                <a:latin typeface="+mj-lt"/>
              </a:rPr>
              <a:t> </a:t>
            </a:r>
            <a:r>
              <a:rPr lang="fi-FI" sz="2000" dirty="0" err="1" smtClean="0">
                <a:solidFill>
                  <a:srgbClr val="C50C2E"/>
                </a:solidFill>
                <a:latin typeface="+mj-lt"/>
              </a:rPr>
              <a:t>samt</a:t>
            </a:r>
            <a:r>
              <a:rPr lang="fi-FI" sz="2000" dirty="0" smtClean="0">
                <a:solidFill>
                  <a:srgbClr val="C50C2E"/>
                </a:solidFill>
                <a:latin typeface="+mj-lt"/>
              </a:rPr>
              <a:t> </a:t>
            </a:r>
            <a:r>
              <a:rPr lang="fi-FI" sz="2000" dirty="0" err="1" smtClean="0">
                <a:solidFill>
                  <a:srgbClr val="C50C2E"/>
                </a:solidFill>
                <a:latin typeface="+mj-lt"/>
              </a:rPr>
              <a:t>deras</a:t>
            </a:r>
            <a:r>
              <a:rPr lang="fi-FI" sz="2000" dirty="0" smtClean="0">
                <a:solidFill>
                  <a:srgbClr val="C50C2E"/>
                </a:solidFill>
                <a:latin typeface="+mj-lt"/>
              </a:rPr>
              <a:t> </a:t>
            </a:r>
            <a:r>
              <a:rPr lang="fi-FI" sz="2000" dirty="0" err="1" smtClean="0">
                <a:solidFill>
                  <a:srgbClr val="C50C2E"/>
                </a:solidFill>
                <a:latin typeface="+mj-lt"/>
              </a:rPr>
              <a:t>närstående</a:t>
            </a:r>
            <a:r>
              <a:rPr lang="fi-FI" sz="2000" dirty="0" smtClean="0">
                <a:solidFill>
                  <a:srgbClr val="C50C2E"/>
                </a:solidFill>
                <a:latin typeface="+mj-lt"/>
              </a:rPr>
              <a:t> </a:t>
            </a:r>
            <a:endParaRPr lang="fi-FI" sz="2000" dirty="0">
              <a:solidFill>
                <a:srgbClr val="C50C2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175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03592"/>
            <a:ext cx="8676456" cy="1008112"/>
          </a:xfrm>
        </p:spPr>
        <p:txBody>
          <a:bodyPr/>
          <a:lstStyle/>
          <a:p>
            <a:pPr>
              <a:buClr>
                <a:srgbClr val="C50C2E"/>
              </a:buClr>
              <a:buSzPct val="100000"/>
            </a:pPr>
            <a:r>
              <a:rPr lang="fi-FI" sz="2000" dirty="0" err="1" smtClean="0"/>
              <a:t>Personer</a:t>
            </a:r>
            <a:r>
              <a:rPr lang="fi-FI" sz="2000" dirty="0" smtClean="0"/>
              <a:t> </a:t>
            </a:r>
            <a:r>
              <a:rPr lang="fi-FI" sz="2000" dirty="0" err="1" smtClean="0"/>
              <a:t>med</a:t>
            </a:r>
            <a:r>
              <a:rPr lang="fi-FI" sz="2000" dirty="0" smtClean="0"/>
              <a:t> en </a:t>
            </a:r>
            <a:r>
              <a:rPr lang="fi-FI" sz="2000" dirty="0" err="1" smtClean="0"/>
              <a:t>minnessjukdom</a:t>
            </a:r>
            <a:r>
              <a:rPr lang="fi-FI" sz="2000" dirty="0" smtClean="0"/>
              <a:t> </a:t>
            </a:r>
            <a:r>
              <a:rPr lang="fi-FI" sz="2000" dirty="0" err="1" smtClean="0"/>
              <a:t>och</a:t>
            </a:r>
            <a:r>
              <a:rPr lang="fi-FI" sz="2000" dirty="0" smtClean="0"/>
              <a:t> </a:t>
            </a:r>
            <a:r>
              <a:rPr lang="fi-FI" sz="2000" dirty="0" err="1" smtClean="0"/>
              <a:t>deras</a:t>
            </a:r>
            <a:r>
              <a:rPr lang="fi-FI" sz="2000" dirty="0" smtClean="0"/>
              <a:t> </a:t>
            </a:r>
            <a:r>
              <a:rPr lang="fi-FI" sz="2000" dirty="0" err="1" smtClean="0"/>
              <a:t>närstående</a:t>
            </a:r>
            <a:r>
              <a:rPr lang="fi-FI" sz="2000" dirty="0" smtClean="0"/>
              <a:t> </a:t>
            </a:r>
            <a:r>
              <a:rPr lang="fi-FI" sz="2000" dirty="0" err="1" smtClean="0"/>
              <a:t>uppmärksammas</a:t>
            </a:r>
            <a:r>
              <a:rPr lang="fi-FI" sz="2000" dirty="0" smtClean="0"/>
              <a:t> i hela </a:t>
            </a:r>
            <a:r>
              <a:rPr lang="fi-FI" sz="2000" dirty="0" err="1" smtClean="0"/>
              <a:t>världen</a:t>
            </a:r>
            <a:r>
              <a:rPr lang="fi-FI" sz="2000" dirty="0" smtClean="0"/>
              <a:t> </a:t>
            </a:r>
            <a:r>
              <a:rPr lang="fi-FI" sz="2000" dirty="0" err="1" smtClean="0"/>
              <a:t>på</a:t>
            </a:r>
            <a:r>
              <a:rPr lang="fi-FI" sz="2000" dirty="0" smtClean="0"/>
              <a:t> </a:t>
            </a:r>
            <a:r>
              <a:rPr lang="fi-FI" sz="2000" dirty="0" err="1" smtClean="0"/>
              <a:t>den</a:t>
            </a:r>
            <a:r>
              <a:rPr lang="fi-FI" sz="2000" dirty="0" smtClean="0"/>
              <a:t> </a:t>
            </a:r>
            <a:r>
              <a:rPr lang="fi-FI" sz="2000" dirty="0" err="1"/>
              <a:t>I</a:t>
            </a:r>
            <a:r>
              <a:rPr lang="fi-FI" sz="2000" dirty="0" err="1" smtClean="0"/>
              <a:t>nternationella</a:t>
            </a:r>
            <a:r>
              <a:rPr lang="fi-FI" sz="2000" dirty="0" smtClean="0"/>
              <a:t> </a:t>
            </a:r>
            <a:r>
              <a:rPr lang="fi-FI" sz="2000" dirty="0" smtClean="0"/>
              <a:t>Alzheimer-</a:t>
            </a:r>
            <a:r>
              <a:rPr lang="fi-FI" sz="2000" dirty="0" err="1" smtClean="0"/>
              <a:t>dagen</a:t>
            </a:r>
            <a:endParaRPr lang="fi-FI" sz="1600" dirty="0" smtClean="0"/>
          </a:p>
        </p:txBody>
      </p:sp>
      <p:sp>
        <p:nvSpPr>
          <p:cNvPr id="5" name="Tekstikehys 4"/>
          <p:cNvSpPr txBox="1"/>
          <p:nvPr/>
        </p:nvSpPr>
        <p:spPr>
          <a:xfrm>
            <a:off x="0" y="251665"/>
            <a:ext cx="914400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i-FI" sz="4000" b="1" dirty="0" err="1" smtClean="0">
                <a:solidFill>
                  <a:srgbClr val="C50C2E"/>
                </a:solidFill>
                <a:latin typeface="+mj-lt"/>
              </a:rPr>
              <a:t>Den</a:t>
            </a:r>
            <a:r>
              <a:rPr lang="fi-FI" sz="4000" b="1" dirty="0" smtClean="0">
                <a:solidFill>
                  <a:srgbClr val="C50C2E"/>
                </a:solidFill>
                <a:latin typeface="+mj-lt"/>
              </a:rPr>
              <a:t> </a:t>
            </a:r>
            <a:r>
              <a:rPr lang="fi-FI" sz="4000" b="1" dirty="0" err="1" smtClean="0">
                <a:solidFill>
                  <a:srgbClr val="C50C2E"/>
                </a:solidFill>
                <a:latin typeface="+mj-lt"/>
              </a:rPr>
              <a:t>Internationella</a:t>
            </a:r>
            <a:r>
              <a:rPr lang="fi-FI" sz="4000" b="1" dirty="0" smtClean="0">
                <a:solidFill>
                  <a:srgbClr val="C50C2E"/>
                </a:solidFill>
                <a:latin typeface="+mj-lt"/>
              </a:rPr>
              <a:t/>
            </a:r>
            <a:br>
              <a:rPr lang="fi-FI" sz="4000" b="1" dirty="0" smtClean="0">
                <a:solidFill>
                  <a:srgbClr val="C50C2E"/>
                </a:solidFill>
                <a:latin typeface="+mj-lt"/>
              </a:rPr>
            </a:br>
            <a:r>
              <a:rPr lang="fi-FI" sz="4000" b="1" dirty="0" smtClean="0">
                <a:solidFill>
                  <a:srgbClr val="C50C2E"/>
                </a:solidFill>
                <a:latin typeface="+mj-lt"/>
              </a:rPr>
              <a:t>Alzheimer-</a:t>
            </a:r>
            <a:r>
              <a:rPr lang="fi-FI" sz="4000" b="1" dirty="0" err="1" smtClean="0">
                <a:solidFill>
                  <a:srgbClr val="C50C2E"/>
                </a:solidFill>
                <a:latin typeface="+mj-lt"/>
              </a:rPr>
              <a:t>dagen</a:t>
            </a:r>
            <a:r>
              <a:rPr lang="fi-FI" sz="4000" b="1" dirty="0" smtClean="0">
                <a:solidFill>
                  <a:srgbClr val="C50C2E"/>
                </a:solidFill>
                <a:latin typeface="+mj-lt"/>
              </a:rPr>
              <a:t> 21.9.</a:t>
            </a:r>
          </a:p>
        </p:txBody>
      </p:sp>
      <p:sp>
        <p:nvSpPr>
          <p:cNvPr id="6" name="Tekstikehys 4"/>
          <p:cNvSpPr txBox="1"/>
          <p:nvPr/>
        </p:nvSpPr>
        <p:spPr>
          <a:xfrm>
            <a:off x="0" y="2704485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i-FI" sz="4000" b="1" dirty="0" err="1" smtClean="0">
                <a:solidFill>
                  <a:srgbClr val="C50C2E"/>
                </a:solidFill>
                <a:latin typeface="+mj-lt"/>
              </a:rPr>
              <a:t>Minnesveckan</a:t>
            </a:r>
            <a:endParaRPr lang="fi-FI" sz="4000" b="1" dirty="0" smtClean="0">
              <a:solidFill>
                <a:srgbClr val="C50C2E"/>
              </a:solidFill>
              <a:latin typeface="+mj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3412371"/>
            <a:ext cx="8676456" cy="203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C50C2E"/>
              </a:buClr>
              <a:buSzPct val="100000"/>
            </a:pPr>
            <a:r>
              <a:rPr lang="fi-FI" sz="2000" kern="0" dirty="0" err="1" smtClean="0"/>
              <a:t>Är</a:t>
            </a:r>
            <a:r>
              <a:rPr lang="fi-FI" sz="2000" kern="0" dirty="0" smtClean="0"/>
              <a:t> en tradition i Finland </a:t>
            </a:r>
            <a:r>
              <a:rPr lang="fi-FI" sz="2000" kern="0" dirty="0" err="1" smtClean="0"/>
              <a:t>som</a:t>
            </a:r>
            <a:r>
              <a:rPr lang="fi-FI" sz="2000" kern="0" dirty="0" smtClean="0"/>
              <a:t> </a:t>
            </a:r>
            <a:r>
              <a:rPr lang="fi-FI" sz="2000" kern="0" dirty="0" err="1" smtClean="0"/>
              <a:t>startade</a:t>
            </a:r>
            <a:r>
              <a:rPr lang="fi-FI" sz="2000" kern="0" dirty="0" smtClean="0"/>
              <a:t> i </a:t>
            </a:r>
            <a:r>
              <a:rPr lang="fi-FI" sz="2000" kern="0" dirty="0" err="1" smtClean="0"/>
              <a:t>början</a:t>
            </a:r>
            <a:r>
              <a:rPr lang="fi-FI" sz="2000" kern="0" dirty="0" smtClean="0"/>
              <a:t> av 2000-talet</a:t>
            </a:r>
          </a:p>
          <a:p>
            <a:pPr>
              <a:buClr>
                <a:srgbClr val="C50C2E"/>
              </a:buClr>
              <a:buSzPct val="100000"/>
            </a:pPr>
            <a:r>
              <a:rPr lang="fi-FI" sz="2000" kern="0" dirty="0" smtClean="0"/>
              <a:t>Under </a:t>
            </a:r>
            <a:r>
              <a:rPr lang="fi-FI" sz="2000" kern="0" dirty="0" err="1" smtClean="0"/>
              <a:t>veckan</a:t>
            </a:r>
            <a:r>
              <a:rPr lang="fi-FI" sz="2000" kern="0" dirty="0" smtClean="0"/>
              <a:t> </a:t>
            </a:r>
            <a:r>
              <a:rPr lang="fi-FI" sz="2000" kern="0" dirty="0" err="1" smtClean="0"/>
              <a:t>betonas</a:t>
            </a:r>
            <a:r>
              <a:rPr lang="fi-FI" sz="2000" kern="0" dirty="0" smtClean="0"/>
              <a:t> </a:t>
            </a:r>
            <a:r>
              <a:rPr lang="fi-FI" sz="2000" kern="0" dirty="0" err="1" smtClean="0"/>
              <a:t>rätten</a:t>
            </a:r>
            <a:r>
              <a:rPr lang="fi-FI" sz="2000" kern="0" dirty="0" smtClean="0"/>
              <a:t> </a:t>
            </a:r>
            <a:r>
              <a:rPr lang="fi-FI" sz="2000" kern="0" dirty="0" err="1" smtClean="0"/>
              <a:t>till</a:t>
            </a:r>
            <a:r>
              <a:rPr lang="fi-FI" sz="2000" kern="0" dirty="0" smtClean="0"/>
              <a:t> ett </a:t>
            </a:r>
            <a:r>
              <a:rPr lang="fi-FI" sz="2000" kern="0" dirty="0" err="1" smtClean="0"/>
              <a:t>bra</a:t>
            </a:r>
            <a:r>
              <a:rPr lang="fi-FI" sz="2000" kern="0" dirty="0" smtClean="0"/>
              <a:t> </a:t>
            </a:r>
            <a:r>
              <a:rPr lang="fi-FI" sz="2000" kern="0" dirty="0" err="1" smtClean="0"/>
              <a:t>och</a:t>
            </a:r>
            <a:r>
              <a:rPr lang="fi-FI" sz="2000" kern="0" dirty="0" smtClean="0"/>
              <a:t> </a:t>
            </a:r>
            <a:r>
              <a:rPr lang="fi-FI" sz="2000" kern="0" dirty="0" err="1" smtClean="0"/>
              <a:t>värdigt</a:t>
            </a:r>
            <a:r>
              <a:rPr lang="fi-FI" sz="2000" kern="0" dirty="0"/>
              <a:t> </a:t>
            </a:r>
            <a:r>
              <a:rPr lang="fi-FI" sz="2000" kern="0" dirty="0" smtClean="0"/>
              <a:t>liv </a:t>
            </a:r>
            <a:r>
              <a:rPr lang="fi-FI" sz="2000" kern="0" dirty="0" err="1" smtClean="0"/>
              <a:t>med</a:t>
            </a:r>
            <a:r>
              <a:rPr lang="fi-FI" sz="2000" kern="0" dirty="0" smtClean="0"/>
              <a:t> </a:t>
            </a:r>
            <a:r>
              <a:rPr lang="fi-FI" sz="2000" kern="0" dirty="0" err="1" smtClean="0"/>
              <a:t>god</a:t>
            </a:r>
            <a:r>
              <a:rPr lang="fi-FI" sz="2000" kern="0" dirty="0" smtClean="0"/>
              <a:t> </a:t>
            </a:r>
            <a:r>
              <a:rPr lang="fi-FI" sz="2000" kern="0" dirty="0" err="1" smtClean="0"/>
              <a:t>livskvalitet</a:t>
            </a:r>
            <a:r>
              <a:rPr lang="fi-FI" sz="2000" kern="0" dirty="0" smtClean="0"/>
              <a:t> för </a:t>
            </a:r>
            <a:r>
              <a:rPr lang="fi-FI" sz="2000" kern="0" dirty="0" err="1" smtClean="0"/>
              <a:t>personer</a:t>
            </a:r>
            <a:r>
              <a:rPr lang="fi-FI" sz="2000" kern="0" dirty="0" smtClean="0"/>
              <a:t> </a:t>
            </a:r>
            <a:r>
              <a:rPr lang="fi-FI" sz="2000" kern="0" dirty="0" err="1" smtClean="0"/>
              <a:t>med</a:t>
            </a:r>
            <a:r>
              <a:rPr lang="fi-FI" sz="2000" kern="0" dirty="0" smtClean="0"/>
              <a:t> en </a:t>
            </a:r>
            <a:r>
              <a:rPr lang="fi-FI" sz="2000" kern="0" dirty="0" err="1" smtClean="0"/>
              <a:t>minnessjukdom</a:t>
            </a:r>
            <a:r>
              <a:rPr lang="fi-FI" sz="2000" kern="0" dirty="0" smtClean="0"/>
              <a:t> </a:t>
            </a:r>
            <a:r>
              <a:rPr lang="fi-FI" sz="2000" kern="0" dirty="0" err="1" smtClean="0"/>
              <a:t>samt</a:t>
            </a:r>
            <a:r>
              <a:rPr lang="fi-FI" sz="2000" kern="0" dirty="0" smtClean="0"/>
              <a:t> </a:t>
            </a:r>
            <a:r>
              <a:rPr lang="fi-FI" sz="2000" kern="0" dirty="0" err="1" smtClean="0"/>
              <a:t>deras</a:t>
            </a:r>
            <a:r>
              <a:rPr lang="fi-FI" sz="2000" kern="0" dirty="0" smtClean="0"/>
              <a:t> </a:t>
            </a:r>
            <a:r>
              <a:rPr lang="fi-FI" sz="2000" kern="0" dirty="0" err="1" smtClean="0"/>
              <a:t>närstående</a:t>
            </a:r>
            <a:endParaRPr lang="fi-FI" sz="2000" kern="0" dirty="0" smtClean="0"/>
          </a:p>
          <a:p>
            <a:pPr>
              <a:buClr>
                <a:srgbClr val="C50C2E"/>
              </a:buClr>
              <a:buSzPct val="100000"/>
            </a:pPr>
            <a:r>
              <a:rPr lang="fi-FI" sz="2000" kern="0" dirty="0" err="1" smtClean="0"/>
              <a:t>Minnesveckan</a:t>
            </a:r>
            <a:r>
              <a:rPr lang="fi-FI" sz="2000" kern="0" dirty="0" smtClean="0"/>
              <a:t> </a:t>
            </a:r>
            <a:r>
              <a:rPr lang="fi-FI" sz="2000" kern="0" dirty="0" err="1" smtClean="0"/>
              <a:t>förverkligas</a:t>
            </a:r>
            <a:r>
              <a:rPr lang="fi-FI" sz="2000" kern="0" dirty="0" smtClean="0"/>
              <a:t> </a:t>
            </a:r>
            <a:r>
              <a:rPr lang="fi-FI" sz="2000" kern="0" dirty="0" err="1" smtClean="0"/>
              <a:t>alltid</a:t>
            </a:r>
            <a:r>
              <a:rPr lang="fi-FI" sz="2000" kern="0" dirty="0" smtClean="0"/>
              <a:t> i </a:t>
            </a:r>
            <a:r>
              <a:rPr lang="fi-FI" sz="2000" kern="0" dirty="0" err="1" smtClean="0"/>
              <a:t>samband</a:t>
            </a:r>
            <a:r>
              <a:rPr lang="fi-FI" sz="2000" kern="0" dirty="0" smtClean="0"/>
              <a:t> </a:t>
            </a:r>
            <a:r>
              <a:rPr lang="fi-FI" sz="2000" kern="0" dirty="0" err="1" smtClean="0"/>
              <a:t>med</a:t>
            </a:r>
            <a:r>
              <a:rPr lang="fi-FI" sz="2000" kern="0" dirty="0" smtClean="0"/>
              <a:t> </a:t>
            </a:r>
            <a:r>
              <a:rPr lang="fi-FI" sz="2000" kern="0" dirty="0" err="1" smtClean="0"/>
              <a:t>den</a:t>
            </a:r>
            <a:r>
              <a:rPr lang="fi-FI" sz="2000" kern="0" dirty="0" smtClean="0"/>
              <a:t> </a:t>
            </a:r>
            <a:r>
              <a:rPr lang="fi-FI" sz="2000" kern="0" dirty="0" err="1" smtClean="0"/>
              <a:t>Internationella</a:t>
            </a:r>
            <a:r>
              <a:rPr lang="fi-FI" sz="2000" kern="0" dirty="0" smtClean="0"/>
              <a:t> </a:t>
            </a:r>
            <a:r>
              <a:rPr lang="fi-FI" sz="2000" kern="0" dirty="0" smtClean="0"/>
              <a:t>Alzheimer-</a:t>
            </a:r>
            <a:r>
              <a:rPr lang="fi-FI" sz="2000" kern="0" dirty="0" err="1" smtClean="0"/>
              <a:t>dagen</a:t>
            </a:r>
            <a:r>
              <a:rPr lang="fi-FI" sz="2000" kern="0" dirty="0" smtClean="0"/>
              <a:t>, </a:t>
            </a:r>
            <a:r>
              <a:rPr lang="fi-FI" sz="2000" kern="0" dirty="0" err="1" smtClean="0"/>
              <a:t>år</a:t>
            </a:r>
            <a:r>
              <a:rPr lang="fi-FI" sz="2000" kern="0" dirty="0" smtClean="0"/>
              <a:t> 2015 </a:t>
            </a:r>
            <a:r>
              <a:rPr lang="fi-FI" sz="2000" kern="0" dirty="0" err="1" smtClean="0"/>
              <a:t>är</a:t>
            </a:r>
            <a:r>
              <a:rPr lang="fi-FI" sz="2000" kern="0" dirty="0" smtClean="0"/>
              <a:t> </a:t>
            </a:r>
            <a:r>
              <a:rPr lang="fi-FI" sz="2000" kern="0" dirty="0" err="1" smtClean="0"/>
              <a:t>det</a:t>
            </a:r>
            <a:r>
              <a:rPr lang="fi-FI" sz="2000" kern="0" dirty="0" smtClean="0"/>
              <a:t> </a:t>
            </a:r>
            <a:r>
              <a:rPr lang="fi-FI" sz="2000" kern="0" dirty="0" err="1" smtClean="0">
                <a:solidFill>
                  <a:srgbClr val="C50C2E"/>
                </a:solidFill>
              </a:rPr>
              <a:t>vecka</a:t>
            </a:r>
            <a:r>
              <a:rPr lang="fi-FI" sz="2000" kern="0" dirty="0" smtClean="0">
                <a:solidFill>
                  <a:srgbClr val="C50C2E"/>
                </a:solidFill>
              </a:rPr>
              <a:t> 39</a:t>
            </a:r>
            <a:endParaRPr lang="fi-FI" sz="2000" kern="0" dirty="0" smtClean="0"/>
          </a:p>
          <a:p>
            <a:pPr marL="0" indent="0">
              <a:buClr>
                <a:srgbClr val="C50C2E"/>
              </a:buClr>
              <a:buSzPct val="100000"/>
              <a:buNone/>
            </a:pPr>
            <a:endParaRPr lang="fi-FI" sz="1600" kern="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44008" y="5805264"/>
            <a:ext cx="4355976" cy="41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Clr>
                <a:srgbClr val="C50C2E"/>
              </a:buClr>
              <a:buSzPct val="100000"/>
              <a:buNone/>
            </a:pPr>
            <a:r>
              <a:rPr lang="fi-FI" sz="1600" kern="0" dirty="0" err="1" smtClean="0"/>
              <a:t>Tilläggsinformation</a:t>
            </a:r>
            <a:r>
              <a:rPr lang="fi-FI" sz="1600" kern="0" dirty="0" smtClean="0"/>
              <a:t>: www.muistiliitto.fi</a:t>
            </a:r>
          </a:p>
        </p:txBody>
      </p:sp>
    </p:spTree>
    <p:extLst>
      <p:ext uri="{BB962C8B-B14F-4D97-AF65-F5344CB8AC3E}">
        <p14:creationId xmlns:p14="http://schemas.microsoft.com/office/powerpoint/2010/main" val="421046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907500"/>
            <a:ext cx="8424936" cy="1665515"/>
          </a:xfrm>
        </p:spPr>
        <p:txBody>
          <a:bodyPr/>
          <a:lstStyle/>
          <a:p>
            <a:pPr>
              <a:buClr>
                <a:srgbClr val="C50C2E"/>
              </a:buClr>
              <a:buSzPct val="100000"/>
            </a:pPr>
            <a:r>
              <a:rPr lang="fi-FI" sz="2000" dirty="0" smtClean="0"/>
              <a:t>Under </a:t>
            </a:r>
            <a:r>
              <a:rPr lang="fi-FI" sz="2000" dirty="0" err="1" smtClean="0"/>
              <a:t>ledning</a:t>
            </a:r>
            <a:r>
              <a:rPr lang="fi-FI" sz="2000" dirty="0" smtClean="0"/>
              <a:t> av Alzheimer </a:t>
            </a:r>
            <a:r>
              <a:rPr lang="fi-FI" sz="2000" dirty="0" err="1" smtClean="0"/>
              <a:t>Centralförbundets</a:t>
            </a:r>
            <a:r>
              <a:rPr lang="fi-FI" sz="2000" dirty="0" smtClean="0"/>
              <a:t> </a:t>
            </a:r>
            <a:r>
              <a:rPr lang="fi-FI" sz="2000" dirty="0" err="1" smtClean="0"/>
              <a:t>internationella</a:t>
            </a:r>
            <a:r>
              <a:rPr lang="fi-FI" sz="2000" dirty="0" smtClean="0"/>
              <a:t> </a:t>
            </a:r>
            <a:r>
              <a:rPr lang="fi-FI" sz="2000" dirty="0" err="1" smtClean="0"/>
              <a:t>takorganisation</a:t>
            </a:r>
            <a:r>
              <a:rPr lang="fi-FI" sz="2000" dirty="0" smtClean="0"/>
              <a:t> Alzheimer’s Disease International, </a:t>
            </a:r>
            <a:r>
              <a:rPr lang="fi-FI" sz="2000" dirty="0" err="1" smtClean="0"/>
              <a:t>har</a:t>
            </a:r>
            <a:r>
              <a:rPr lang="fi-FI" sz="2000" dirty="0" smtClean="0"/>
              <a:t> </a:t>
            </a:r>
            <a:r>
              <a:rPr lang="fi-FI" sz="2000" dirty="0" err="1" smtClean="0"/>
              <a:t>den</a:t>
            </a:r>
            <a:r>
              <a:rPr lang="fi-FI" sz="2000" dirty="0" smtClean="0"/>
              <a:t> </a:t>
            </a:r>
            <a:r>
              <a:rPr lang="fi-FI" sz="2000" dirty="0" err="1"/>
              <a:t>Internationella</a:t>
            </a:r>
            <a:r>
              <a:rPr lang="fi-FI" sz="2000" dirty="0"/>
              <a:t> </a:t>
            </a:r>
            <a:r>
              <a:rPr lang="fi-FI" sz="2000" dirty="0" err="1"/>
              <a:t>Alzheimermånaden</a:t>
            </a:r>
            <a:r>
              <a:rPr lang="fi-FI" sz="2000" dirty="0"/>
              <a:t> </a:t>
            </a:r>
            <a:r>
              <a:rPr lang="fi-FI" sz="2000" dirty="0" smtClean="0"/>
              <a:t>sedan </a:t>
            </a:r>
            <a:r>
              <a:rPr lang="fi-FI" sz="2000" dirty="0" err="1"/>
              <a:t>år</a:t>
            </a:r>
            <a:r>
              <a:rPr lang="fi-FI" sz="2000" dirty="0"/>
              <a:t> 2012</a:t>
            </a:r>
            <a:r>
              <a:rPr lang="fi-FI" sz="2000" dirty="0" smtClean="0"/>
              <a:t> varit </a:t>
            </a:r>
            <a:r>
              <a:rPr lang="fi-FI" sz="2000" dirty="0" err="1" smtClean="0"/>
              <a:t>september</a:t>
            </a:r>
            <a:endParaRPr lang="fi-FI" sz="2000" dirty="0" smtClean="0"/>
          </a:p>
          <a:p>
            <a:pPr>
              <a:buClr>
                <a:srgbClr val="C50C2E"/>
              </a:buClr>
              <a:buSzPct val="100000"/>
            </a:pPr>
            <a:r>
              <a:rPr lang="fi-FI" sz="2000" dirty="0" err="1" smtClean="0"/>
              <a:t>Temat</a:t>
            </a:r>
            <a:r>
              <a:rPr lang="fi-FI" sz="2000" dirty="0" smtClean="0"/>
              <a:t> för </a:t>
            </a:r>
            <a:r>
              <a:rPr lang="fi-FI" sz="2000" dirty="0" err="1" smtClean="0"/>
              <a:t>år</a:t>
            </a:r>
            <a:r>
              <a:rPr lang="fi-FI" sz="2000" dirty="0" smtClean="0"/>
              <a:t> 2015 </a:t>
            </a:r>
            <a:r>
              <a:rPr lang="fi-FI" sz="2000" dirty="0" err="1" smtClean="0"/>
              <a:t>är</a:t>
            </a:r>
            <a:r>
              <a:rPr lang="fi-FI" sz="2000" dirty="0" smtClean="0"/>
              <a:t> </a:t>
            </a:r>
            <a:r>
              <a:rPr lang="fi-FI" sz="2000" i="1" dirty="0" err="1" smtClean="0">
                <a:solidFill>
                  <a:srgbClr val="C50C2E"/>
                </a:solidFill>
              </a:rPr>
              <a:t>Remember</a:t>
            </a:r>
            <a:r>
              <a:rPr lang="fi-FI" sz="2000" i="1" dirty="0" smtClean="0">
                <a:solidFill>
                  <a:srgbClr val="C50C2E"/>
                </a:solidFill>
              </a:rPr>
              <a:t> me – </a:t>
            </a:r>
            <a:r>
              <a:rPr lang="fi-FI" sz="2000" i="1" dirty="0" err="1" smtClean="0">
                <a:solidFill>
                  <a:srgbClr val="C50C2E"/>
                </a:solidFill>
              </a:rPr>
              <a:t>Kom</a:t>
            </a:r>
            <a:r>
              <a:rPr lang="fi-FI" sz="2000" i="1" dirty="0" smtClean="0">
                <a:solidFill>
                  <a:srgbClr val="C50C2E"/>
                </a:solidFill>
              </a:rPr>
              <a:t> </a:t>
            </a:r>
            <a:r>
              <a:rPr lang="fi-FI" sz="2000" i="1" dirty="0" err="1" smtClean="0">
                <a:solidFill>
                  <a:srgbClr val="C50C2E"/>
                </a:solidFill>
              </a:rPr>
              <a:t>ihåg</a:t>
            </a:r>
            <a:r>
              <a:rPr lang="fi-FI" sz="2000" i="1" dirty="0" smtClean="0">
                <a:solidFill>
                  <a:srgbClr val="C50C2E"/>
                </a:solidFill>
              </a:rPr>
              <a:t> </a:t>
            </a:r>
            <a:r>
              <a:rPr lang="fi-FI" sz="2000" i="1" dirty="0" err="1" smtClean="0">
                <a:solidFill>
                  <a:srgbClr val="C50C2E"/>
                </a:solidFill>
              </a:rPr>
              <a:t>mig</a:t>
            </a:r>
            <a:endParaRPr lang="fi-FI" sz="1600" dirty="0" smtClean="0">
              <a:solidFill>
                <a:srgbClr val="C50C2E"/>
              </a:solidFill>
            </a:endParaRPr>
          </a:p>
        </p:txBody>
      </p:sp>
      <p:sp>
        <p:nvSpPr>
          <p:cNvPr id="5" name="Tekstikehys 4"/>
          <p:cNvSpPr txBox="1"/>
          <p:nvPr/>
        </p:nvSpPr>
        <p:spPr>
          <a:xfrm>
            <a:off x="0" y="349680"/>
            <a:ext cx="914400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i-FI" sz="4000" b="1" dirty="0" err="1" smtClean="0">
                <a:solidFill>
                  <a:srgbClr val="C50C2E"/>
                </a:solidFill>
                <a:latin typeface="+mj-lt"/>
              </a:rPr>
              <a:t>Den</a:t>
            </a:r>
            <a:r>
              <a:rPr lang="fi-FI" sz="4000" b="1" dirty="0" smtClean="0">
                <a:solidFill>
                  <a:srgbClr val="C50C2E"/>
                </a:solidFill>
                <a:latin typeface="+mj-lt"/>
              </a:rPr>
              <a:t> </a:t>
            </a:r>
            <a:r>
              <a:rPr lang="fi-FI" sz="4000" b="1" dirty="0" err="1" smtClean="0">
                <a:solidFill>
                  <a:srgbClr val="C50C2E"/>
                </a:solidFill>
                <a:latin typeface="+mj-lt"/>
              </a:rPr>
              <a:t>Internationella</a:t>
            </a:r>
            <a:r>
              <a:rPr lang="fi-FI" sz="4000" b="1" dirty="0" smtClean="0">
                <a:solidFill>
                  <a:srgbClr val="C50C2E"/>
                </a:solidFill>
                <a:latin typeface="+mj-lt"/>
              </a:rPr>
              <a:t/>
            </a:r>
            <a:br>
              <a:rPr lang="fi-FI" sz="4000" b="1" dirty="0" smtClean="0">
                <a:solidFill>
                  <a:srgbClr val="C50C2E"/>
                </a:solidFill>
                <a:latin typeface="+mj-lt"/>
              </a:rPr>
            </a:br>
            <a:r>
              <a:rPr lang="fi-FI" sz="4000" b="1" dirty="0" err="1" smtClean="0">
                <a:solidFill>
                  <a:srgbClr val="C50C2E"/>
                </a:solidFill>
                <a:latin typeface="+mj-lt"/>
              </a:rPr>
              <a:t>Alzheimermånaden</a:t>
            </a:r>
            <a:endParaRPr lang="fi-FI" sz="4000" b="1" dirty="0" smtClean="0">
              <a:solidFill>
                <a:srgbClr val="C50C2E"/>
              </a:solidFill>
              <a:latin typeface="+mj-lt"/>
            </a:endParaRPr>
          </a:p>
        </p:txBody>
      </p:sp>
      <p:pic>
        <p:nvPicPr>
          <p:cNvPr id="9" name="Sisällön paikkamerkki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7517" y="4144127"/>
            <a:ext cx="3568966" cy="100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5157192"/>
            <a:ext cx="1526672" cy="102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1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401256" y="1196752"/>
            <a:ext cx="8491224" cy="4320480"/>
          </a:xfrm>
        </p:spPr>
        <p:txBody>
          <a:bodyPr/>
          <a:lstStyle/>
          <a:p>
            <a:pPr>
              <a:buClr>
                <a:srgbClr val="C50C2E"/>
              </a:buClr>
              <a:buSzPct val="100000"/>
            </a:pPr>
            <a:r>
              <a:rPr lang="fi-FI" sz="2400" dirty="0" smtClean="0"/>
              <a:t>193 000 </a:t>
            </a:r>
            <a:r>
              <a:rPr lang="fi-FI" sz="2400" dirty="0" err="1" smtClean="0"/>
              <a:t>personer</a:t>
            </a:r>
            <a:r>
              <a:rPr lang="fi-FI" sz="2400" dirty="0" smtClean="0"/>
              <a:t> </a:t>
            </a:r>
            <a:r>
              <a:rPr lang="fi-FI" sz="2400" dirty="0" err="1" smtClean="0"/>
              <a:t>med</a:t>
            </a:r>
            <a:r>
              <a:rPr lang="fi-FI" sz="2400" dirty="0" smtClean="0"/>
              <a:t> en </a:t>
            </a:r>
            <a:r>
              <a:rPr lang="fi-FI" sz="2400" dirty="0" err="1" smtClean="0"/>
              <a:t>minnessjukdom</a:t>
            </a:r>
            <a:endParaRPr lang="fi-FI" sz="2400" dirty="0" smtClean="0"/>
          </a:p>
          <a:p>
            <a:pPr lvl="1">
              <a:buClr>
                <a:srgbClr val="C50C2E"/>
              </a:buClr>
              <a:buSzPct val="100000"/>
            </a:pPr>
            <a:r>
              <a:rPr lang="fi-FI" sz="2000" dirty="0" smtClean="0"/>
              <a:t>Av </a:t>
            </a:r>
            <a:r>
              <a:rPr lang="fi-FI" sz="2000" dirty="0" err="1" smtClean="0"/>
              <a:t>dem</a:t>
            </a:r>
            <a:r>
              <a:rPr lang="fi-FI" sz="2000" dirty="0" smtClean="0"/>
              <a:t> </a:t>
            </a:r>
            <a:r>
              <a:rPr lang="fi-FI" sz="2000" dirty="0" err="1" smtClean="0"/>
              <a:t>är</a:t>
            </a:r>
            <a:r>
              <a:rPr lang="fi-FI" sz="2000" dirty="0" smtClean="0"/>
              <a:t> 93 000 i </a:t>
            </a:r>
            <a:r>
              <a:rPr lang="fi-FI" sz="2000" dirty="0" err="1" smtClean="0"/>
              <a:t>minst</a:t>
            </a:r>
            <a:r>
              <a:rPr lang="fi-FI" sz="2000" dirty="0" smtClean="0"/>
              <a:t> </a:t>
            </a:r>
            <a:r>
              <a:rPr lang="fi-FI" sz="2000" dirty="0" err="1" smtClean="0"/>
              <a:t>medelsvårt</a:t>
            </a:r>
            <a:r>
              <a:rPr lang="fi-FI" sz="2000" dirty="0" smtClean="0"/>
              <a:t> </a:t>
            </a:r>
            <a:r>
              <a:rPr lang="fi-FI" sz="2000" dirty="0" err="1" smtClean="0"/>
              <a:t>stadium</a:t>
            </a:r>
            <a:endParaRPr lang="fi-FI" sz="2000" dirty="0" smtClean="0"/>
          </a:p>
          <a:p>
            <a:pPr lvl="1">
              <a:buClr>
                <a:srgbClr val="C50C2E"/>
              </a:buClr>
              <a:buSzPct val="100000"/>
            </a:pPr>
            <a:r>
              <a:rPr lang="fi-FI" sz="2000" dirty="0" smtClean="0"/>
              <a:t>7 000 – 10 000 </a:t>
            </a:r>
            <a:r>
              <a:rPr lang="fi-FI" sz="2000" dirty="0" err="1" smtClean="0"/>
              <a:t>personer</a:t>
            </a:r>
            <a:r>
              <a:rPr lang="fi-FI" sz="2000" dirty="0" smtClean="0"/>
              <a:t> i </a:t>
            </a:r>
            <a:r>
              <a:rPr lang="fi-FI" sz="2000" dirty="0" err="1" smtClean="0"/>
              <a:t>arbetsför</a:t>
            </a:r>
            <a:r>
              <a:rPr lang="fi-FI" sz="2000" dirty="0" smtClean="0"/>
              <a:t> </a:t>
            </a:r>
            <a:r>
              <a:rPr lang="fi-FI" sz="2000" dirty="0" err="1" smtClean="0"/>
              <a:t>ålder</a:t>
            </a:r>
            <a:endParaRPr lang="fi-FI" sz="2000" dirty="0" smtClean="0"/>
          </a:p>
          <a:p>
            <a:pPr lvl="1">
              <a:buClr>
                <a:srgbClr val="C50C2E"/>
              </a:buClr>
              <a:buSzPct val="100000"/>
            </a:pPr>
            <a:r>
              <a:rPr lang="fi-FI" sz="2000" dirty="0" smtClean="0"/>
              <a:t>14 500 </a:t>
            </a:r>
            <a:r>
              <a:rPr lang="fi-FI" sz="2000" dirty="0" err="1" smtClean="0"/>
              <a:t>insjuknar</a:t>
            </a:r>
            <a:r>
              <a:rPr lang="fi-FI" sz="2000" dirty="0" smtClean="0"/>
              <a:t> </a:t>
            </a:r>
            <a:r>
              <a:rPr lang="fi-FI" sz="2000" dirty="0" err="1" smtClean="0"/>
              <a:t>årligen</a:t>
            </a:r>
            <a:endParaRPr lang="fi-FI" sz="2000" dirty="0" smtClean="0"/>
          </a:p>
          <a:p>
            <a:pPr>
              <a:buClr>
                <a:srgbClr val="C50C2E"/>
              </a:buClr>
              <a:buSzPct val="100000"/>
            </a:pPr>
            <a:r>
              <a:rPr lang="fi-FI" sz="2400" dirty="0" smtClean="0"/>
              <a:t>De </a:t>
            </a:r>
            <a:r>
              <a:rPr lang="fi-FI" sz="2400" dirty="0" err="1" smtClean="0"/>
              <a:t>vanligaste</a:t>
            </a:r>
            <a:r>
              <a:rPr lang="fi-FI" sz="2400" dirty="0" smtClean="0"/>
              <a:t> </a:t>
            </a:r>
            <a:r>
              <a:rPr lang="fi-FI" sz="2400" dirty="0" err="1" smtClean="0"/>
              <a:t>framskridande</a:t>
            </a:r>
            <a:r>
              <a:rPr lang="fi-FI" sz="2400" dirty="0" smtClean="0"/>
              <a:t> </a:t>
            </a:r>
            <a:r>
              <a:rPr lang="fi-FI" sz="2400" dirty="0" err="1" smtClean="0"/>
              <a:t>minnessjukdomarna</a:t>
            </a:r>
            <a:endParaRPr lang="fi-FI" sz="2400" dirty="0" smtClean="0"/>
          </a:p>
          <a:p>
            <a:pPr lvl="1">
              <a:buClr>
                <a:srgbClr val="C50C2E"/>
              </a:buClr>
              <a:buSzPct val="100000"/>
            </a:pPr>
            <a:r>
              <a:rPr lang="fi-FI" sz="2000" dirty="0" err="1" smtClean="0"/>
              <a:t>Alzheimers</a:t>
            </a:r>
            <a:r>
              <a:rPr lang="fi-FI" sz="2000" dirty="0" smtClean="0"/>
              <a:t> </a:t>
            </a:r>
            <a:r>
              <a:rPr lang="fi-FI" sz="2000" dirty="0" err="1" smtClean="0"/>
              <a:t>sjukdom</a:t>
            </a:r>
            <a:r>
              <a:rPr lang="fi-FI" sz="2000" dirty="0" smtClean="0"/>
              <a:t> (c. 60-70 % av de </a:t>
            </a:r>
            <a:r>
              <a:rPr lang="fi-FI" sz="2000" dirty="0" err="1" smtClean="0"/>
              <a:t>insjuknade</a:t>
            </a:r>
            <a:r>
              <a:rPr lang="fi-FI" sz="2000" dirty="0" smtClean="0"/>
              <a:t>)</a:t>
            </a:r>
          </a:p>
          <a:p>
            <a:pPr lvl="1">
              <a:buClr>
                <a:srgbClr val="C50C2E"/>
              </a:buClr>
              <a:buSzPct val="100000"/>
            </a:pPr>
            <a:r>
              <a:rPr lang="fi-FI" sz="2000" dirty="0" err="1" smtClean="0"/>
              <a:t>Blodkärlsrelaterad</a:t>
            </a:r>
            <a:r>
              <a:rPr lang="fi-FI" sz="2000" dirty="0" smtClean="0"/>
              <a:t> </a:t>
            </a:r>
            <a:r>
              <a:rPr lang="fi-FI" sz="2000" dirty="0" err="1" smtClean="0"/>
              <a:t>minnessjukdom</a:t>
            </a:r>
            <a:endParaRPr lang="fi-FI" sz="2000" dirty="0" smtClean="0"/>
          </a:p>
          <a:p>
            <a:pPr lvl="1">
              <a:buClr>
                <a:srgbClr val="C50C2E"/>
              </a:buClr>
              <a:buSzPct val="100000"/>
            </a:pPr>
            <a:r>
              <a:rPr lang="fi-FI" sz="2000" dirty="0" err="1" smtClean="0"/>
              <a:t>Lewy</a:t>
            </a:r>
            <a:r>
              <a:rPr lang="fi-FI" sz="2000" dirty="0" smtClean="0"/>
              <a:t> </a:t>
            </a:r>
            <a:r>
              <a:rPr lang="fi-FI" sz="2000" dirty="0" err="1" smtClean="0"/>
              <a:t>body</a:t>
            </a:r>
            <a:r>
              <a:rPr lang="fi-FI" sz="2000" dirty="0" smtClean="0"/>
              <a:t> -</a:t>
            </a:r>
            <a:r>
              <a:rPr lang="fi-FI" sz="2000" dirty="0" err="1" smtClean="0"/>
              <a:t>sjukdomen</a:t>
            </a:r>
            <a:endParaRPr lang="fi-FI" sz="2000" dirty="0" smtClean="0"/>
          </a:p>
          <a:p>
            <a:pPr lvl="1">
              <a:buClr>
                <a:srgbClr val="C50C2E"/>
              </a:buClr>
              <a:buSzPct val="100000"/>
            </a:pPr>
            <a:r>
              <a:rPr lang="fi-FI" sz="2000" dirty="0" err="1" smtClean="0"/>
              <a:t>Degeneration</a:t>
            </a:r>
            <a:r>
              <a:rPr lang="fi-FI" sz="2000" dirty="0" smtClean="0"/>
              <a:t> i </a:t>
            </a:r>
            <a:r>
              <a:rPr lang="fi-FI" sz="2000" dirty="0" err="1" smtClean="0"/>
              <a:t>pann</a:t>
            </a:r>
            <a:r>
              <a:rPr lang="fi-FI" sz="2000" dirty="0" smtClean="0"/>
              <a:t>- </a:t>
            </a:r>
            <a:r>
              <a:rPr lang="fi-FI" sz="2000" dirty="0" err="1" smtClean="0"/>
              <a:t>och</a:t>
            </a:r>
            <a:r>
              <a:rPr lang="fi-FI" sz="2000" dirty="0" smtClean="0"/>
              <a:t> </a:t>
            </a:r>
            <a:r>
              <a:rPr lang="fi-FI" sz="2000" dirty="0" err="1" smtClean="0"/>
              <a:t>tinningloben</a:t>
            </a:r>
            <a:endParaRPr lang="fi-FI" sz="2000" dirty="0" smtClean="0"/>
          </a:p>
          <a:p>
            <a:pPr lvl="1">
              <a:buClr>
                <a:srgbClr val="C50C2E"/>
              </a:buClr>
              <a:buSzPct val="100000"/>
            </a:pPr>
            <a:r>
              <a:rPr lang="fi-FI" sz="2000" dirty="0" err="1" smtClean="0"/>
              <a:t>Blandformer</a:t>
            </a:r>
            <a:r>
              <a:rPr lang="fi-FI" sz="2000" dirty="0" smtClean="0"/>
              <a:t> av </a:t>
            </a:r>
            <a:r>
              <a:rPr lang="fi-FI" sz="2000" dirty="0" err="1" smtClean="0"/>
              <a:t>ovannämnda</a:t>
            </a:r>
            <a:r>
              <a:rPr lang="fi-FI" sz="2000" dirty="0" smtClean="0"/>
              <a:t> </a:t>
            </a:r>
            <a:r>
              <a:rPr lang="fi-FI" sz="2000" dirty="0" err="1" smtClean="0"/>
              <a:t>sjukdomar</a:t>
            </a:r>
            <a:endParaRPr lang="fi-FI" sz="2000" dirty="0" smtClean="0"/>
          </a:p>
          <a:p>
            <a:pPr>
              <a:buClr>
                <a:srgbClr val="C50C2E"/>
              </a:buClr>
              <a:buSzPct val="100000"/>
            </a:pPr>
            <a:r>
              <a:rPr lang="fi-FI" sz="2000" dirty="0" err="1" smtClean="0"/>
              <a:t>Dessutom</a:t>
            </a:r>
            <a:r>
              <a:rPr lang="fi-FI" sz="2000" dirty="0" smtClean="0"/>
              <a:t> </a:t>
            </a:r>
            <a:r>
              <a:rPr lang="fi-FI" sz="2000" dirty="0" err="1" smtClean="0"/>
              <a:t>har</a:t>
            </a:r>
            <a:r>
              <a:rPr lang="fi-FI" sz="2000" dirty="0" smtClean="0"/>
              <a:t> 200 000 </a:t>
            </a:r>
            <a:r>
              <a:rPr lang="fi-FI" sz="2000" dirty="0" err="1" smtClean="0"/>
              <a:t>personer</a:t>
            </a:r>
            <a:r>
              <a:rPr lang="fi-FI" sz="2000" dirty="0" smtClean="0"/>
              <a:t> </a:t>
            </a:r>
            <a:r>
              <a:rPr lang="fi-FI" sz="2000" dirty="0" err="1" smtClean="0"/>
              <a:t>försvagad</a:t>
            </a:r>
            <a:r>
              <a:rPr lang="fi-FI" sz="2000" dirty="0" smtClean="0"/>
              <a:t> </a:t>
            </a:r>
            <a:r>
              <a:rPr lang="fi-FI" sz="2000" dirty="0" err="1" smtClean="0"/>
              <a:t>förmåga</a:t>
            </a:r>
            <a:r>
              <a:rPr lang="fi-FI" sz="2000" dirty="0" smtClean="0"/>
              <a:t> </a:t>
            </a:r>
            <a:r>
              <a:rPr lang="fi-FI" sz="2000" dirty="0" err="1" smtClean="0"/>
              <a:t>att</a:t>
            </a:r>
            <a:r>
              <a:rPr lang="fi-FI" sz="2000" dirty="0" smtClean="0"/>
              <a:t> </a:t>
            </a:r>
            <a:r>
              <a:rPr lang="fi-FI" sz="2000" dirty="0" err="1" smtClean="0"/>
              <a:t>behandla</a:t>
            </a:r>
            <a:r>
              <a:rPr lang="fi-FI" sz="2000" dirty="0" smtClean="0"/>
              <a:t> </a:t>
            </a:r>
            <a:r>
              <a:rPr lang="fi-FI" sz="2000" dirty="0" err="1" smtClean="0"/>
              <a:t>information</a:t>
            </a:r>
            <a:endParaRPr lang="fi-FI" sz="2000" dirty="0"/>
          </a:p>
        </p:txBody>
      </p:sp>
      <p:sp>
        <p:nvSpPr>
          <p:cNvPr id="5" name="Tekstikehys 4"/>
          <p:cNvSpPr txBox="1"/>
          <p:nvPr/>
        </p:nvSpPr>
        <p:spPr>
          <a:xfrm>
            <a:off x="5720" y="260648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i-FI" sz="4000" b="1" dirty="0" err="1" smtClean="0">
                <a:solidFill>
                  <a:srgbClr val="C50C2E"/>
                </a:solidFill>
                <a:latin typeface="+mj-lt"/>
              </a:rPr>
              <a:t>Minnessjukdomar</a:t>
            </a:r>
            <a:r>
              <a:rPr lang="fi-FI" sz="4000" b="1" dirty="0" smtClean="0">
                <a:solidFill>
                  <a:srgbClr val="C50C2E"/>
                </a:solidFill>
                <a:latin typeface="+mj-lt"/>
              </a:rPr>
              <a:t> i Finland</a:t>
            </a:r>
          </a:p>
        </p:txBody>
      </p:sp>
    </p:spTree>
    <p:extLst>
      <p:ext uri="{BB962C8B-B14F-4D97-AF65-F5344CB8AC3E}">
        <p14:creationId xmlns:p14="http://schemas.microsoft.com/office/powerpoint/2010/main" val="96431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467200"/>
          </a:xfrm>
        </p:spPr>
        <p:txBody>
          <a:bodyPr/>
          <a:lstStyle/>
          <a:p>
            <a:pPr marL="0" indent="0" algn="ctr">
              <a:buNone/>
            </a:pPr>
            <a:r>
              <a:rPr lang="fi-FI" sz="2400" dirty="0" smtClean="0"/>
              <a:t>I Finland </a:t>
            </a:r>
            <a:r>
              <a:rPr lang="fi-FI" sz="2400" dirty="0" err="1" smtClean="0"/>
              <a:t>finns</a:t>
            </a:r>
            <a:r>
              <a:rPr lang="fi-FI" sz="2400" dirty="0" smtClean="0"/>
              <a:t> </a:t>
            </a:r>
            <a:r>
              <a:rPr lang="fi-FI" sz="2400" dirty="0" err="1" smtClean="0"/>
              <a:t>det</a:t>
            </a:r>
            <a:r>
              <a:rPr lang="fi-FI" sz="2400" dirty="0" smtClean="0"/>
              <a:t> 193 </a:t>
            </a:r>
            <a:r>
              <a:rPr lang="fi-FI" sz="2400" dirty="0"/>
              <a:t>000 </a:t>
            </a:r>
            <a:r>
              <a:rPr lang="fi-FI" sz="2400" dirty="0" err="1" smtClean="0"/>
              <a:t>olika</a:t>
            </a:r>
            <a:r>
              <a:rPr lang="fi-FI" sz="2400" dirty="0" smtClean="0"/>
              <a:t> </a:t>
            </a:r>
            <a:r>
              <a:rPr lang="fi-FI" sz="2400" dirty="0" err="1" smtClean="0"/>
              <a:t>berättelser</a:t>
            </a:r>
            <a:r>
              <a:rPr lang="fi-FI" sz="2400" dirty="0" smtClean="0"/>
              <a:t> </a:t>
            </a:r>
          </a:p>
          <a:p>
            <a:pPr marL="0" indent="0" algn="ctr">
              <a:buNone/>
            </a:pPr>
            <a:r>
              <a:rPr lang="fi-FI" sz="2400" dirty="0" err="1" smtClean="0"/>
              <a:t>om</a:t>
            </a:r>
            <a:r>
              <a:rPr lang="fi-FI" sz="2400" dirty="0" smtClean="0"/>
              <a:t> en </a:t>
            </a:r>
            <a:r>
              <a:rPr lang="fi-FI" sz="2400" dirty="0" err="1" smtClean="0"/>
              <a:t>minnessjukdom</a:t>
            </a:r>
            <a:endParaRPr lang="fi-FI" sz="1600" dirty="0"/>
          </a:p>
          <a:p>
            <a:pPr marL="0" indent="0" algn="ctr">
              <a:buNone/>
            </a:pPr>
            <a:endParaRPr lang="fi-FI" sz="1600" dirty="0" smtClean="0"/>
          </a:p>
          <a:p>
            <a:pPr marL="0" indent="0" algn="ctr">
              <a:buNone/>
            </a:pPr>
            <a:r>
              <a:rPr lang="fi-FI" sz="2400" dirty="0" err="1" smtClean="0"/>
              <a:t>Det</a:t>
            </a:r>
            <a:r>
              <a:rPr lang="fi-FI" sz="2400" dirty="0" smtClean="0"/>
              <a:t> </a:t>
            </a:r>
            <a:r>
              <a:rPr lang="fi-FI" sz="2400" dirty="0" err="1" smtClean="0"/>
              <a:t>finns</a:t>
            </a:r>
            <a:r>
              <a:rPr lang="fi-FI" sz="2400" dirty="0" smtClean="0"/>
              <a:t> </a:t>
            </a:r>
            <a:r>
              <a:rPr lang="fi-FI" sz="2400" dirty="0" err="1" smtClean="0"/>
              <a:t>inte</a:t>
            </a:r>
            <a:r>
              <a:rPr lang="fi-FI" sz="2400" dirty="0" smtClean="0"/>
              <a:t> ett </a:t>
            </a:r>
            <a:r>
              <a:rPr lang="fi-FI" sz="2400" dirty="0" err="1" smtClean="0"/>
              <a:t>rätt</a:t>
            </a:r>
            <a:r>
              <a:rPr lang="fi-FI" sz="2400" dirty="0" smtClean="0"/>
              <a:t> </a:t>
            </a:r>
            <a:r>
              <a:rPr lang="fi-FI" sz="2400" dirty="0" err="1" smtClean="0"/>
              <a:t>sätt</a:t>
            </a:r>
            <a:r>
              <a:rPr lang="fi-FI" sz="2400" dirty="0" smtClean="0"/>
              <a:t> </a:t>
            </a:r>
            <a:r>
              <a:rPr lang="fi-FI" sz="2400" dirty="0" err="1" smtClean="0"/>
              <a:t>att</a:t>
            </a:r>
            <a:r>
              <a:rPr lang="fi-FI" sz="2400" dirty="0" smtClean="0"/>
              <a:t> </a:t>
            </a:r>
            <a:r>
              <a:rPr lang="fi-FI" sz="2400" dirty="0" err="1" smtClean="0"/>
              <a:t>definiera</a:t>
            </a:r>
            <a:r>
              <a:rPr lang="fi-FI" sz="2400" dirty="0" smtClean="0"/>
              <a:t> </a:t>
            </a:r>
          </a:p>
          <a:p>
            <a:pPr marL="0" indent="0" algn="ctr">
              <a:buNone/>
            </a:pPr>
            <a:r>
              <a:rPr lang="fi-FI" sz="2400" dirty="0" err="1" smtClean="0"/>
              <a:t>hurdan</a:t>
            </a:r>
            <a:r>
              <a:rPr lang="fi-FI" sz="2400" dirty="0" smtClean="0"/>
              <a:t> en person </a:t>
            </a:r>
            <a:r>
              <a:rPr lang="fi-FI" sz="2400" dirty="0" err="1" smtClean="0"/>
              <a:t>med</a:t>
            </a:r>
            <a:r>
              <a:rPr lang="fi-FI" sz="2400" dirty="0" smtClean="0"/>
              <a:t> </a:t>
            </a:r>
            <a:r>
              <a:rPr lang="fi-FI" sz="2400" dirty="0" err="1" smtClean="0"/>
              <a:t>minnessjukdom</a:t>
            </a:r>
            <a:r>
              <a:rPr lang="fi-FI" sz="2400" dirty="0" smtClean="0"/>
              <a:t> </a:t>
            </a:r>
            <a:r>
              <a:rPr lang="fi-FI" sz="2400" dirty="0" err="1" smtClean="0"/>
              <a:t>är</a:t>
            </a:r>
            <a:endParaRPr lang="fi-FI" sz="2400" dirty="0" smtClean="0"/>
          </a:p>
          <a:p>
            <a:pPr marL="0" indent="0" algn="ctr">
              <a:buNone/>
            </a:pPr>
            <a:r>
              <a:rPr lang="fi-FI" sz="2400" dirty="0" err="1"/>
              <a:t>e</a:t>
            </a:r>
            <a:r>
              <a:rPr lang="fi-FI" sz="2400" dirty="0" err="1" smtClean="0"/>
              <a:t>ller</a:t>
            </a:r>
            <a:r>
              <a:rPr lang="fi-FI" sz="2400" dirty="0" smtClean="0"/>
              <a:t> </a:t>
            </a:r>
            <a:r>
              <a:rPr lang="fi-FI" sz="2400" dirty="0" err="1" smtClean="0"/>
              <a:t>hurdant</a:t>
            </a:r>
            <a:r>
              <a:rPr lang="fi-FI" sz="2400" dirty="0" smtClean="0"/>
              <a:t> ett </a:t>
            </a:r>
            <a:r>
              <a:rPr lang="fi-FI" sz="2400" dirty="0" err="1" smtClean="0"/>
              <a:t>gott</a:t>
            </a:r>
            <a:r>
              <a:rPr lang="fi-FI" sz="2400" dirty="0" smtClean="0"/>
              <a:t> liv </a:t>
            </a:r>
            <a:r>
              <a:rPr lang="fi-FI" sz="2400" dirty="0" err="1" smtClean="0"/>
              <a:t>är</a:t>
            </a:r>
            <a:endParaRPr lang="fi-FI" sz="1600" dirty="0" smtClean="0"/>
          </a:p>
          <a:p>
            <a:pPr marL="0" indent="0" algn="ctr">
              <a:buNone/>
            </a:pPr>
            <a:endParaRPr lang="fi-FI" sz="1600" dirty="0" smtClean="0"/>
          </a:p>
          <a:p>
            <a:pPr marL="0" indent="0" algn="ctr">
              <a:buNone/>
            </a:pPr>
            <a:r>
              <a:rPr lang="fi-FI" sz="2400" dirty="0" smtClean="0">
                <a:solidFill>
                  <a:srgbClr val="C50C2E"/>
                </a:solidFill>
              </a:rPr>
              <a:t>Ett </a:t>
            </a:r>
            <a:r>
              <a:rPr lang="fi-FI" sz="2400" dirty="0" err="1" smtClean="0">
                <a:solidFill>
                  <a:srgbClr val="C50C2E"/>
                </a:solidFill>
              </a:rPr>
              <a:t>gott</a:t>
            </a:r>
            <a:r>
              <a:rPr lang="fi-FI" sz="2400" dirty="0" smtClean="0">
                <a:solidFill>
                  <a:srgbClr val="C50C2E"/>
                </a:solidFill>
              </a:rPr>
              <a:t> liv </a:t>
            </a:r>
            <a:r>
              <a:rPr lang="fi-FI" sz="2400" dirty="0" err="1" smtClean="0">
                <a:solidFill>
                  <a:srgbClr val="C50C2E"/>
                </a:solidFill>
              </a:rPr>
              <a:t>är</a:t>
            </a:r>
            <a:r>
              <a:rPr lang="fi-FI" sz="2400" dirty="0" smtClean="0">
                <a:solidFill>
                  <a:srgbClr val="C50C2E"/>
                </a:solidFill>
              </a:rPr>
              <a:t> </a:t>
            </a:r>
            <a:r>
              <a:rPr lang="fi-FI" sz="2400" dirty="0" err="1" smtClean="0">
                <a:solidFill>
                  <a:srgbClr val="C50C2E"/>
                </a:solidFill>
              </a:rPr>
              <a:t>individuellt</a:t>
            </a:r>
            <a:r>
              <a:rPr lang="fi-FI" sz="2400" dirty="0" smtClean="0">
                <a:solidFill>
                  <a:srgbClr val="C50C2E"/>
                </a:solidFill>
              </a:rPr>
              <a:t> </a:t>
            </a: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/>
              <a:t>-</a:t>
            </a:r>
            <a:r>
              <a:rPr lang="fi-FI" sz="2400" dirty="0" smtClean="0"/>
              <a:t> </a:t>
            </a:r>
            <a:r>
              <a:rPr lang="fi-FI" sz="2400" dirty="0" err="1" smtClean="0"/>
              <a:t>livskvaliteten</a:t>
            </a:r>
            <a:r>
              <a:rPr lang="fi-FI" sz="2400" dirty="0" smtClean="0"/>
              <a:t> </a:t>
            </a:r>
            <a:r>
              <a:rPr lang="fi-FI" sz="2400" dirty="0" err="1" smtClean="0"/>
              <a:t>formas</a:t>
            </a:r>
            <a:r>
              <a:rPr lang="fi-FI" sz="2400" dirty="0" smtClean="0"/>
              <a:t> av </a:t>
            </a:r>
            <a:r>
              <a:rPr lang="fi-FI" sz="2400" dirty="0" err="1" smtClean="0"/>
              <a:t>personliga</a:t>
            </a:r>
            <a:r>
              <a:rPr lang="fi-FI" sz="2400" dirty="0" smtClean="0"/>
              <a:t> </a:t>
            </a:r>
            <a:r>
              <a:rPr lang="fi-FI" sz="2400" dirty="0" err="1" smtClean="0"/>
              <a:t>mål</a:t>
            </a:r>
            <a:r>
              <a:rPr lang="fi-FI" sz="2400" dirty="0" smtClean="0"/>
              <a:t> </a:t>
            </a:r>
            <a:r>
              <a:rPr lang="fi-FI" sz="2400" dirty="0" err="1" smtClean="0"/>
              <a:t>samt</a:t>
            </a:r>
            <a:r>
              <a:rPr lang="fi-FI" sz="2400" dirty="0" smtClean="0"/>
              <a:t> </a:t>
            </a:r>
            <a:r>
              <a:rPr lang="fi-FI" sz="2400" dirty="0" err="1" smtClean="0"/>
              <a:t>önskemål</a:t>
            </a:r>
            <a:r>
              <a:rPr lang="fi-FI" sz="2400" dirty="0" smtClean="0"/>
              <a:t> </a:t>
            </a:r>
            <a:r>
              <a:rPr lang="fi-FI" sz="2400" dirty="0" err="1" smtClean="0"/>
              <a:t>som</a:t>
            </a:r>
            <a:r>
              <a:rPr lang="fi-FI" sz="2400" dirty="0" smtClean="0"/>
              <a:t> </a:t>
            </a:r>
            <a:r>
              <a:rPr lang="fi-FI" sz="2400" dirty="0" err="1" smtClean="0"/>
              <a:t>uppfylls</a:t>
            </a:r>
            <a:endParaRPr lang="fi-FI" dirty="0"/>
          </a:p>
        </p:txBody>
      </p:sp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638944"/>
          </a:xfrm>
        </p:spPr>
        <p:txBody>
          <a:bodyPr/>
          <a:lstStyle/>
          <a:p>
            <a:r>
              <a:rPr lang="fi-FI" b="1" dirty="0" err="1" smtClean="0"/>
              <a:t>Vem</a:t>
            </a:r>
            <a:r>
              <a:rPr lang="fi-FI" b="1" dirty="0" smtClean="0"/>
              <a:t> </a:t>
            </a:r>
            <a:r>
              <a:rPr lang="fi-FI" b="1" dirty="0" err="1" smtClean="0"/>
              <a:t>äger</a:t>
            </a:r>
            <a:r>
              <a:rPr lang="fi-FI" b="1" dirty="0" smtClean="0"/>
              <a:t> </a:t>
            </a:r>
            <a:r>
              <a:rPr lang="fi-FI" b="1" dirty="0" err="1" smtClean="0"/>
              <a:t>mitt</a:t>
            </a:r>
            <a:r>
              <a:rPr lang="fi-FI" b="1" dirty="0" smtClean="0"/>
              <a:t> liv?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124782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844824"/>
            <a:ext cx="8280920" cy="4251176"/>
          </a:xfrm>
        </p:spPr>
        <p:txBody>
          <a:bodyPr/>
          <a:lstStyle/>
          <a:p>
            <a:pPr>
              <a:buClr>
                <a:srgbClr val="C50C2E"/>
              </a:buClr>
            </a:pPr>
            <a:r>
              <a:rPr lang="fi-FI" sz="2400" dirty="0" err="1" smtClean="0"/>
              <a:t>Alltför</a:t>
            </a:r>
            <a:r>
              <a:rPr lang="fi-FI" sz="2400" dirty="0" smtClean="0"/>
              <a:t> </a:t>
            </a:r>
            <a:r>
              <a:rPr lang="fi-FI" sz="2400" dirty="0" err="1" smtClean="0"/>
              <a:t>många</a:t>
            </a:r>
            <a:r>
              <a:rPr lang="fi-FI" sz="2400" dirty="0" smtClean="0"/>
              <a:t> </a:t>
            </a:r>
            <a:r>
              <a:rPr lang="fi-FI" sz="2400" dirty="0" err="1" smtClean="0"/>
              <a:t>personer</a:t>
            </a:r>
            <a:r>
              <a:rPr lang="fi-FI" sz="2400" dirty="0" smtClean="0"/>
              <a:t> </a:t>
            </a:r>
            <a:r>
              <a:rPr lang="fi-FI" sz="2400" dirty="0" err="1" smtClean="0"/>
              <a:t>med</a:t>
            </a:r>
            <a:r>
              <a:rPr lang="fi-FI" sz="2400" dirty="0" smtClean="0"/>
              <a:t> en </a:t>
            </a:r>
            <a:r>
              <a:rPr lang="fi-FI" sz="2400" dirty="0" err="1" smtClean="0"/>
              <a:t>minnessjukdom</a:t>
            </a:r>
            <a:r>
              <a:rPr lang="fi-FI" sz="2400" dirty="0" smtClean="0"/>
              <a:t> </a:t>
            </a:r>
            <a:r>
              <a:rPr lang="fi-FI" sz="2400" dirty="0" err="1" smtClean="0"/>
              <a:t>och</a:t>
            </a:r>
            <a:r>
              <a:rPr lang="fi-FI" sz="2400" dirty="0" smtClean="0"/>
              <a:t> </a:t>
            </a:r>
            <a:r>
              <a:rPr lang="fi-FI" sz="2400" dirty="0" err="1" smtClean="0"/>
              <a:t>deras</a:t>
            </a:r>
            <a:r>
              <a:rPr lang="fi-FI" sz="2400" dirty="0" smtClean="0"/>
              <a:t> </a:t>
            </a:r>
            <a:r>
              <a:rPr lang="fi-FI" sz="2400" dirty="0" err="1" smtClean="0"/>
              <a:t>närstående</a:t>
            </a:r>
            <a:r>
              <a:rPr lang="fi-FI" sz="2400" dirty="0" smtClean="0"/>
              <a:t> </a:t>
            </a:r>
            <a:r>
              <a:rPr lang="fi-FI" sz="2400" dirty="0" err="1" smtClean="0"/>
              <a:t>möter</a:t>
            </a:r>
            <a:r>
              <a:rPr lang="fi-FI" sz="2400" dirty="0" smtClean="0"/>
              <a:t> </a:t>
            </a:r>
            <a:r>
              <a:rPr lang="fi-FI" sz="2400" dirty="0" err="1" smtClean="0"/>
              <a:t>diskriminering</a:t>
            </a:r>
            <a:r>
              <a:rPr lang="fi-FI" sz="2400" dirty="0" smtClean="0"/>
              <a:t> i sin </a:t>
            </a:r>
            <a:r>
              <a:rPr lang="fi-FI" sz="2400" dirty="0" err="1" smtClean="0"/>
              <a:t>vardag</a:t>
            </a:r>
            <a:r>
              <a:rPr lang="fi-FI" sz="2400" dirty="0" smtClean="0"/>
              <a:t>, de </a:t>
            </a:r>
            <a:r>
              <a:rPr lang="fi-FI" sz="2400" dirty="0" err="1" smtClean="0"/>
              <a:t>blir</a:t>
            </a:r>
            <a:r>
              <a:rPr lang="fi-FI" sz="2400" dirty="0" smtClean="0"/>
              <a:t> </a:t>
            </a:r>
            <a:r>
              <a:rPr lang="fi-FI" sz="2400" dirty="0" err="1" smtClean="0"/>
              <a:t>förbisedda</a:t>
            </a:r>
            <a:r>
              <a:rPr lang="fi-FI" sz="2400" dirty="0" smtClean="0"/>
              <a:t> </a:t>
            </a:r>
            <a:r>
              <a:rPr lang="fi-FI" sz="2400" dirty="0" err="1" smtClean="0"/>
              <a:t>eller</a:t>
            </a:r>
            <a:r>
              <a:rPr lang="fi-FI" sz="2400" dirty="0"/>
              <a:t> </a:t>
            </a:r>
            <a:r>
              <a:rPr lang="fi-FI" sz="2400" dirty="0" err="1" smtClean="0"/>
              <a:t>stämplade</a:t>
            </a:r>
            <a:endParaRPr lang="fi-FI" sz="2400" dirty="0" smtClean="0"/>
          </a:p>
          <a:p>
            <a:pPr>
              <a:buClr>
                <a:srgbClr val="C50C2E"/>
              </a:buClr>
            </a:pPr>
            <a:r>
              <a:rPr lang="fi-FI" sz="2400" dirty="0" err="1" smtClean="0"/>
              <a:t>Rätten</a:t>
            </a:r>
            <a:r>
              <a:rPr lang="fi-FI" sz="2400" dirty="0" smtClean="0"/>
              <a:t> </a:t>
            </a:r>
            <a:r>
              <a:rPr lang="fi-FI" sz="2400" dirty="0" err="1" smtClean="0"/>
              <a:t>till</a:t>
            </a:r>
            <a:r>
              <a:rPr lang="fi-FI" sz="2400" dirty="0" smtClean="0"/>
              <a:t> ett </a:t>
            </a:r>
            <a:r>
              <a:rPr lang="fi-FI" sz="2400" dirty="0" err="1" smtClean="0"/>
              <a:t>eget</a:t>
            </a:r>
            <a:r>
              <a:rPr lang="fi-FI" sz="2400" dirty="0" smtClean="0"/>
              <a:t>, </a:t>
            </a:r>
            <a:r>
              <a:rPr lang="fi-FI" sz="2400" dirty="0" err="1" smtClean="0"/>
              <a:t>individuellt</a:t>
            </a:r>
            <a:r>
              <a:rPr lang="fi-FI" sz="2400" dirty="0" smtClean="0"/>
              <a:t> </a:t>
            </a:r>
            <a:r>
              <a:rPr lang="fi-FI" sz="2400" dirty="0" err="1" smtClean="0"/>
              <a:t>och</a:t>
            </a:r>
            <a:r>
              <a:rPr lang="fi-FI" sz="2400" dirty="0" smtClean="0"/>
              <a:t> </a:t>
            </a:r>
            <a:r>
              <a:rPr lang="fi-FI" sz="2400" dirty="0" err="1" smtClean="0"/>
              <a:t>gott</a:t>
            </a:r>
            <a:r>
              <a:rPr lang="fi-FI" sz="2400" dirty="0" smtClean="0"/>
              <a:t> liv </a:t>
            </a:r>
            <a:r>
              <a:rPr lang="fi-FI" sz="2400" dirty="0" err="1" smtClean="0"/>
              <a:t>försvinner</a:t>
            </a:r>
            <a:r>
              <a:rPr lang="fi-FI" sz="2400" dirty="0" smtClean="0"/>
              <a:t> </a:t>
            </a:r>
            <a:r>
              <a:rPr lang="fi-FI" sz="2400" dirty="0" err="1" smtClean="0"/>
              <a:t>inte</a:t>
            </a:r>
            <a:r>
              <a:rPr lang="fi-FI" sz="2400" dirty="0" smtClean="0"/>
              <a:t> i </a:t>
            </a:r>
            <a:r>
              <a:rPr lang="fi-FI" sz="2400" dirty="0" err="1" smtClean="0"/>
              <a:t>och</a:t>
            </a:r>
            <a:r>
              <a:rPr lang="fi-FI" sz="2400" dirty="0" smtClean="0"/>
              <a:t> </a:t>
            </a:r>
            <a:r>
              <a:rPr lang="fi-FI" sz="2400" dirty="0" err="1" smtClean="0"/>
              <a:t>med</a:t>
            </a:r>
            <a:r>
              <a:rPr lang="fi-FI" sz="2400" dirty="0" smtClean="0"/>
              <a:t> </a:t>
            </a:r>
            <a:r>
              <a:rPr lang="fi-FI" sz="2400" dirty="0" err="1" smtClean="0"/>
              <a:t>att</a:t>
            </a:r>
            <a:r>
              <a:rPr lang="fi-FI" sz="2400" dirty="0" smtClean="0"/>
              <a:t> </a:t>
            </a:r>
            <a:r>
              <a:rPr lang="fi-FI" sz="2400" dirty="0" err="1" smtClean="0"/>
              <a:t>man</a:t>
            </a:r>
            <a:r>
              <a:rPr lang="fi-FI" sz="2400" dirty="0" smtClean="0"/>
              <a:t> </a:t>
            </a:r>
            <a:r>
              <a:rPr lang="fi-FI" sz="2400" dirty="0" err="1" smtClean="0"/>
              <a:t>får</a:t>
            </a:r>
            <a:r>
              <a:rPr lang="fi-FI" sz="2400" dirty="0" smtClean="0"/>
              <a:t> en </a:t>
            </a:r>
            <a:r>
              <a:rPr lang="fi-FI" sz="2400" dirty="0" err="1" smtClean="0"/>
              <a:t>minnessjukdomsdiagnos</a:t>
            </a:r>
            <a:endParaRPr lang="fi-FI" sz="2400" dirty="0"/>
          </a:p>
          <a:p>
            <a:pPr>
              <a:buClr>
                <a:srgbClr val="C50C2E"/>
              </a:buClr>
            </a:pPr>
            <a:r>
              <a:rPr lang="fi-FI" sz="2400" dirty="0" err="1" smtClean="0"/>
              <a:t>Minnessjukdomen</a:t>
            </a:r>
            <a:r>
              <a:rPr lang="fi-FI" sz="2400" dirty="0" smtClean="0"/>
              <a:t> </a:t>
            </a:r>
            <a:r>
              <a:rPr lang="fi-FI" sz="2400" dirty="0" err="1" smtClean="0"/>
              <a:t>fråntar</a:t>
            </a:r>
            <a:r>
              <a:rPr lang="fi-FI" sz="2400" dirty="0" smtClean="0"/>
              <a:t> </a:t>
            </a:r>
            <a:r>
              <a:rPr lang="fi-FI" sz="2400" dirty="0" err="1" smtClean="0"/>
              <a:t>inte</a:t>
            </a:r>
            <a:r>
              <a:rPr lang="fi-FI" sz="2400" dirty="0" smtClean="0"/>
              <a:t> </a:t>
            </a:r>
            <a:r>
              <a:rPr lang="fi-FI" sz="2400" dirty="0" err="1" smtClean="0"/>
              <a:t>personen</a:t>
            </a:r>
            <a:r>
              <a:rPr lang="fi-FI" sz="2400" dirty="0" smtClean="0"/>
              <a:t> </a:t>
            </a:r>
            <a:r>
              <a:rPr lang="fi-FI" sz="2400" dirty="0" err="1" smtClean="0"/>
              <a:t>rätten</a:t>
            </a:r>
            <a:r>
              <a:rPr lang="fi-FI" sz="2400" dirty="0" smtClean="0"/>
              <a:t> </a:t>
            </a:r>
            <a:r>
              <a:rPr lang="fi-FI" sz="2400" dirty="0" err="1" smtClean="0"/>
              <a:t>att</a:t>
            </a:r>
            <a:r>
              <a:rPr lang="fi-FI" sz="2400" dirty="0" smtClean="0"/>
              <a:t> </a:t>
            </a:r>
            <a:r>
              <a:rPr lang="fi-FI" sz="2400" dirty="0" err="1" smtClean="0"/>
              <a:t>bestämma</a:t>
            </a:r>
            <a:r>
              <a:rPr lang="fi-FI" sz="2400" dirty="0" smtClean="0"/>
              <a:t> </a:t>
            </a:r>
            <a:r>
              <a:rPr lang="fi-FI" sz="2400" dirty="0" err="1" smtClean="0"/>
              <a:t>över</a:t>
            </a:r>
            <a:r>
              <a:rPr lang="fi-FI" sz="2400" dirty="0" smtClean="0"/>
              <a:t> </a:t>
            </a:r>
            <a:r>
              <a:rPr lang="fi-FI" sz="2400" dirty="0" err="1" smtClean="0"/>
              <a:t>sina</a:t>
            </a:r>
            <a:r>
              <a:rPr lang="fi-FI" sz="2400" dirty="0" smtClean="0"/>
              <a:t> </a:t>
            </a:r>
            <a:r>
              <a:rPr lang="fi-FI" sz="2400" dirty="0" err="1" smtClean="0"/>
              <a:t>personliga</a:t>
            </a:r>
            <a:r>
              <a:rPr lang="fi-FI" sz="2400" dirty="0" smtClean="0"/>
              <a:t> </a:t>
            </a:r>
            <a:r>
              <a:rPr lang="fi-FI" sz="2400" dirty="0" err="1" smtClean="0"/>
              <a:t>angelägenheter</a:t>
            </a:r>
            <a:r>
              <a:rPr lang="fi-FI" sz="2400" dirty="0" smtClean="0"/>
              <a:t> </a:t>
            </a:r>
            <a:r>
              <a:rPr lang="fi-FI" sz="2400" dirty="0" err="1" smtClean="0"/>
              <a:t>och</a:t>
            </a:r>
            <a:r>
              <a:rPr lang="fi-FI" sz="2400" dirty="0" smtClean="0"/>
              <a:t> sin </a:t>
            </a:r>
            <a:r>
              <a:rPr lang="fi-FI" sz="2400" dirty="0" err="1" smtClean="0"/>
              <a:t>egen</a:t>
            </a:r>
            <a:r>
              <a:rPr lang="fi-FI" sz="2400" dirty="0" smtClean="0"/>
              <a:t> </a:t>
            </a:r>
            <a:r>
              <a:rPr lang="fi-FI" sz="2400" dirty="0" err="1" smtClean="0"/>
              <a:t>vård</a:t>
            </a:r>
            <a:r>
              <a:rPr lang="fi-FI" sz="2400" dirty="0" smtClean="0"/>
              <a:t> </a:t>
            </a:r>
            <a:r>
              <a:rPr lang="fi-FI" sz="2400" dirty="0" err="1" smtClean="0"/>
              <a:t>och</a:t>
            </a:r>
            <a:r>
              <a:rPr lang="fi-FI" sz="2400" dirty="0" smtClean="0"/>
              <a:t> </a:t>
            </a:r>
            <a:r>
              <a:rPr lang="fi-FI" sz="2400" dirty="0" err="1" smtClean="0"/>
              <a:t>omsorg</a:t>
            </a:r>
            <a:endParaRPr lang="fi-FI" sz="2400" dirty="0" smtClean="0"/>
          </a:p>
        </p:txBody>
      </p:sp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-36004" y="548680"/>
            <a:ext cx="9144000" cy="720080"/>
          </a:xfrm>
        </p:spPr>
        <p:txBody>
          <a:bodyPr/>
          <a:lstStyle/>
          <a:p>
            <a:r>
              <a:rPr lang="fi-FI" b="1" dirty="0" err="1" smtClean="0"/>
              <a:t>Rätt</a:t>
            </a:r>
            <a:r>
              <a:rPr lang="fi-FI" b="1" dirty="0" smtClean="0"/>
              <a:t> </a:t>
            </a:r>
            <a:r>
              <a:rPr lang="fi-FI" b="1" dirty="0" err="1" smtClean="0"/>
              <a:t>till</a:t>
            </a:r>
            <a:r>
              <a:rPr lang="fi-FI" b="1" dirty="0" smtClean="0"/>
              <a:t> ett </a:t>
            </a:r>
            <a:r>
              <a:rPr lang="fi-FI" b="1" dirty="0" err="1" smtClean="0"/>
              <a:t>eget</a:t>
            </a:r>
            <a:r>
              <a:rPr lang="fi-FI" b="1" dirty="0"/>
              <a:t/>
            </a:r>
            <a:br>
              <a:rPr lang="fi-FI" b="1" dirty="0"/>
            </a:br>
            <a:r>
              <a:rPr lang="fi-FI" b="1" dirty="0" err="1" smtClean="0"/>
              <a:t>och</a:t>
            </a:r>
            <a:r>
              <a:rPr lang="fi-FI" b="1" dirty="0" smtClean="0"/>
              <a:t> </a:t>
            </a:r>
            <a:r>
              <a:rPr lang="fi-FI" b="1" dirty="0" err="1" smtClean="0"/>
              <a:t>personligt</a:t>
            </a:r>
            <a:r>
              <a:rPr lang="fi-FI" b="1" dirty="0" smtClean="0"/>
              <a:t> liv</a:t>
            </a:r>
            <a:endParaRPr lang="fi-FI" b="1" dirty="0">
              <a:solidFill>
                <a:srgbClr val="C50C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73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 bwMode="auto">
          <a:xfrm>
            <a:off x="-4728" y="5943600"/>
            <a:ext cx="9148727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3999" cy="645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6090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Mukautettu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50C2E"/>
      </a:accent1>
      <a:accent2>
        <a:srgbClr val="EA6846"/>
      </a:accent2>
      <a:accent3>
        <a:srgbClr val="FFC000"/>
      </a:accent3>
      <a:accent4>
        <a:srgbClr val="7F6000"/>
      </a:accent4>
      <a:accent5>
        <a:srgbClr val="996633"/>
      </a:accent5>
      <a:accent6>
        <a:srgbClr val="CCCC00"/>
      </a:accent6>
      <a:hlink>
        <a:srgbClr val="404040"/>
      </a:hlink>
      <a:folHlink>
        <a:srgbClr val="99CC00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ADI PUERTO RICO 2014 highlights-1</Template>
  <TotalTime>931</TotalTime>
  <Words>685</Words>
  <Application>Microsoft Office PowerPoint</Application>
  <PresentationFormat>Näytössä katseltava diaesitys (4:3)</PresentationFormat>
  <Paragraphs>95</Paragraphs>
  <Slides>16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Verdana</vt:lpstr>
      <vt:lpstr>Blank Presentation</vt:lpstr>
      <vt:lpstr>1_Blank Presentation</vt:lpstr>
      <vt:lpstr>Minnesveckan 2015  Rätt till ett gott liv i hemmiljö</vt:lpstr>
      <vt:lpstr>PowerPoint-esitys</vt:lpstr>
      <vt:lpstr>PowerPoint-esitys</vt:lpstr>
      <vt:lpstr>PowerPoint-esitys</vt:lpstr>
      <vt:lpstr>PowerPoint-esitys</vt:lpstr>
      <vt:lpstr>PowerPoint-esitys</vt:lpstr>
      <vt:lpstr>Vem äger mitt liv?</vt:lpstr>
      <vt:lpstr>Rätt till ett eget och personligt liv</vt:lpstr>
      <vt:lpstr>PowerPoint-esitys</vt:lpstr>
      <vt:lpstr>PowerPoint-esitys</vt:lpstr>
      <vt:lpstr>Hitta din närmaste Alzheimer-  eller minnesförening </vt:lpstr>
      <vt:lpstr>Glasgow deklarationen</vt:lpstr>
      <vt:lpstr>PowerPoint-esitys</vt:lpstr>
      <vt:lpstr>Spring till förmån för minnet och kamratstöd</vt:lpstr>
      <vt:lpstr>PowerPoint-esitys</vt:lpstr>
      <vt:lpstr>Ha en bra Minnesvecka!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Muistiviikko 2014</dc:title>
  <dc:creator>Virva Ryynänen</dc:creator>
  <cp:lastModifiedBy>Heidi Härmä</cp:lastModifiedBy>
  <cp:revision>98</cp:revision>
  <dcterms:created xsi:type="dcterms:W3CDTF">2014-09-02T11:46:44Z</dcterms:created>
  <dcterms:modified xsi:type="dcterms:W3CDTF">2015-09-15T07:39:36Z</dcterms:modified>
</cp:coreProperties>
</file>