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9"/>
  </p:notesMasterIdLst>
  <p:sldIdLst>
    <p:sldId id="258" r:id="rId2"/>
    <p:sldId id="270" r:id="rId3"/>
    <p:sldId id="257" r:id="rId4"/>
    <p:sldId id="271" r:id="rId5"/>
    <p:sldId id="261" r:id="rId6"/>
    <p:sldId id="262" r:id="rId7"/>
    <p:sldId id="272" r:id="rId8"/>
  </p:sldIdLst>
  <p:sldSz cx="9906000" cy="6858000" type="A4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72" y="-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1CFB0-DD44-446D-8A1B-20FDE300FE7B}" type="datetimeFigureOut">
              <a:rPr lang="fi-FI" smtClean="0"/>
              <a:pPr/>
              <a:t>5.2.2015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23957-1AF0-4D84-A140-B628628D215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906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913EE-B7E0-441F-9B08-C841780E0DA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7009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00AD1-3FE0-4018-AFB4-FD02687D210C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0996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4C6ED6-F056-4E77-828C-B898F3BF498F}" type="slidenum">
              <a:rPr lang="fi-FI" smtClean="0">
                <a:solidFill>
                  <a:prstClr val="black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i-FI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i-FI" smtClean="0"/>
              <a:t>Jatkossa</a:t>
            </a:r>
            <a:r>
              <a:rPr lang="fi-FI" baseline="0" smtClean="0"/>
              <a:t> vastaavien tapaamisen yhteydessä Laatupäivä-verkostotapaaminen</a:t>
            </a:r>
            <a:endParaRPr lang="fi-FI" smtClean="0"/>
          </a:p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913EE-B7E0-441F-9B08-C841780E0DA7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7009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913EE-B7E0-441F-9B08-C841780E0DA7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700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pohja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906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449219" y="-60483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fi-FI">
              <a:solidFill>
                <a:srgbClr val="000000"/>
              </a:solidFill>
            </a:endParaRPr>
          </a:p>
        </p:txBody>
      </p:sp>
      <p:pic>
        <p:nvPicPr>
          <p:cNvPr id="6" name="Picture 9" descr="diapohja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90600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6449219" y="-60483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2950" y="15240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29718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99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54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49975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60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92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Otsikko sekä sisältö tekstin yläpuol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42950" y="0"/>
            <a:ext cx="4787900" cy="9144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1143000"/>
            <a:ext cx="7512050" cy="21717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742950" y="3467100"/>
            <a:ext cx="7512050" cy="21717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203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60C2E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50C2E"/>
              </a:buClr>
              <a:defRPr/>
            </a:lvl1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1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340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35550" y="1981200"/>
            <a:ext cx="4127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83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75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6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51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2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2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diapohja-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6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-96" charset="-128"/>
              </a:defRPr>
            </a:lvl1pPr>
          </a:lstStyle>
          <a:p>
            <a:fld id="{98B017B2-01DE-4D66-B657-E27E3CFA90B2}" type="datetimeFigureOut">
              <a:rPr lang="fi-FI" smtClean="0">
                <a:solidFill>
                  <a:srgbClr val="000000"/>
                </a:solidFill>
              </a:rPr>
              <a:pPr/>
              <a:t>5.2.2015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pitchFamily="-96" charset="-128"/>
              </a:defRPr>
            </a:lvl1pPr>
          </a:lstStyle>
          <a:p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-96" charset="-128"/>
              </a:defRPr>
            </a:lvl1pPr>
          </a:lstStyle>
          <a:p>
            <a:fld id="{A977AD77-A0F7-42D4-8ED7-B5D0FEAFB2CC}" type="slidenum">
              <a:rPr lang="fi-FI" smtClean="0">
                <a:solidFill>
                  <a:srgbClr val="000000"/>
                </a:solidFill>
              </a:rPr>
              <a:pPr/>
              <a:t>‹#›</a:t>
            </a:fld>
            <a:endParaRPr lang="fi-FI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449219" y="-60483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45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96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96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96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96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96" charset="0"/>
          <a:ea typeface="ＭＳ Ｐゴシック" pitchFamily="-96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96" charset="0"/>
          <a:ea typeface="ＭＳ Ｐゴシック" pitchFamily="-96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96" charset="0"/>
          <a:ea typeface="ＭＳ Ｐゴシック" pitchFamily="-96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-96" charset="0"/>
          <a:ea typeface="ＭＳ Ｐゴシック" pitchFamily="-9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50C2E"/>
        </a:buClr>
        <a:buFont typeface="Arial" charset="0"/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50C2E"/>
        </a:buClr>
        <a:buFont typeface="Arial" charset="0"/>
        <a:buChar char="•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50C2E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50C2E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50C2E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oimintasuunnitelmarunko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Visuaalinen%20raporttipohja.docx" TargetMode="External"/><Relationship Id="rId4" Type="http://schemas.openxmlformats.org/officeDocument/2006/relationships/hyperlink" Target="Vuosiraportti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Indikaattoriohje_uusiTVS.docx" TargetMode="External"/><Relationship Id="rId2" Type="http://schemas.openxmlformats.org/officeDocument/2006/relationships/hyperlink" Target="TVSohje_RAY_muutokset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Ohjelma 6.2.</a:t>
            </a:r>
            <a:endParaRPr lang="fi-F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2362200"/>
            <a:ext cx="8890570" cy="3733800"/>
          </a:xfrm>
        </p:spPr>
        <p:txBody>
          <a:bodyPr/>
          <a:lstStyle/>
          <a:p>
            <a:pPr marL="0" indent="0">
              <a:buNone/>
            </a:pPr>
            <a:r>
              <a:rPr lang="fi-FI" sz="2000"/>
              <a:t>klo</a:t>
            </a:r>
          </a:p>
          <a:p>
            <a:pPr marL="0" indent="0">
              <a:buNone/>
            </a:pPr>
            <a:r>
              <a:rPr lang="fi-FI" sz="2000"/>
              <a:t>10.00 aamukahvi ja kuulumiset</a:t>
            </a:r>
          </a:p>
          <a:p>
            <a:pPr marL="0" indent="0">
              <a:buNone/>
            </a:pPr>
            <a:r>
              <a:rPr lang="fi-FI" sz="2000"/>
              <a:t>10.30 asiaa Muistineuvosta</a:t>
            </a:r>
          </a:p>
          <a:p>
            <a:pPr marL="0" indent="0">
              <a:buNone/>
            </a:pPr>
            <a:r>
              <a:rPr lang="fi-FI" sz="2000"/>
              <a:t>11.00 luotsin ajankohtaisia </a:t>
            </a:r>
            <a:r>
              <a:rPr lang="fi-FI" sz="2000" smtClean="0"/>
              <a:t>asioita</a:t>
            </a:r>
            <a:endParaRPr lang="fi-FI" sz="2000"/>
          </a:p>
          <a:p>
            <a:pPr marL="0" indent="0">
              <a:buNone/>
            </a:pPr>
            <a:r>
              <a:rPr lang="fi-FI" sz="2000"/>
              <a:t>12.30 lounas Sodexossa</a:t>
            </a:r>
          </a:p>
          <a:p>
            <a:pPr marL="0" indent="0">
              <a:buNone/>
            </a:pPr>
            <a:r>
              <a:rPr lang="fi-FI" sz="2000" smtClean="0"/>
              <a:t>13.00 </a:t>
            </a:r>
            <a:r>
              <a:rPr lang="fi-FI" sz="2000"/>
              <a:t>Muistiohjelman asenneasiaa</a:t>
            </a:r>
          </a:p>
          <a:p>
            <a:pPr marL="0" indent="0">
              <a:buNone/>
            </a:pPr>
            <a:r>
              <a:rPr lang="fi-FI" sz="2000"/>
              <a:t>14.30 Surveypal-analyysit </a:t>
            </a:r>
          </a:p>
          <a:p>
            <a:pPr marL="0" indent="0">
              <a:buNone/>
            </a:pPr>
            <a:r>
              <a:rPr lang="fi-FI" sz="2000"/>
              <a:t>16.00 päivä päättyy</a:t>
            </a:r>
          </a:p>
          <a:p>
            <a:pPr marL="0" indent="0" fontAlgn="ctr">
              <a:buNone/>
            </a:pPr>
            <a:endParaRPr lang="fi-FI" sz="1700"/>
          </a:p>
          <a:p>
            <a:pPr marL="0" indent="0" fontAlgn="ctr">
              <a:buNone/>
            </a:pP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219274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86593" y="260648"/>
            <a:ext cx="8420100" cy="1143000"/>
          </a:xfrm>
        </p:spPr>
        <p:txBody>
          <a:bodyPr/>
          <a:lstStyle/>
          <a:p>
            <a:pPr algn="r"/>
            <a:r>
              <a:rPr lang="fi-FI" sz="4000" dirty="0" smtClean="0"/>
              <a:t>Koordinaation </a:t>
            </a:r>
            <a:r>
              <a:rPr lang="fi-FI" sz="4000" smtClean="0"/>
              <a:t>tavoitteet 2015</a:t>
            </a:r>
            <a:endParaRPr lang="fi-FI" sz="4000" dirty="0">
              <a:solidFill>
                <a:srgbClr val="FF0000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0489" y="1484784"/>
            <a:ext cx="8970997" cy="5040560"/>
          </a:xfrm>
        </p:spPr>
        <p:txBody>
          <a:bodyPr/>
          <a:lstStyle/>
          <a:p>
            <a:pPr marL="442913" indent="-442913">
              <a:buFont typeface="Arial" pitchFamily="34" charset="0"/>
              <a:buChar char="•"/>
            </a:pPr>
            <a:r>
              <a:rPr lang="fi-FI" sz="1800" dirty="0"/>
              <a:t>Verkoston </a:t>
            </a:r>
            <a:r>
              <a:rPr lang="fi-FI" sz="1800"/>
              <a:t>tukeminen </a:t>
            </a:r>
            <a:r>
              <a:rPr lang="fi-FI" sz="1800" smtClean="0"/>
              <a:t>ja kehittäminen</a:t>
            </a:r>
            <a:endParaRPr lang="fi-FI" sz="1800" dirty="0" smtClean="0"/>
          </a:p>
          <a:p>
            <a:pPr marL="1243013" lvl="2" indent="-442913">
              <a:buFont typeface="Arial" pitchFamily="34" charset="0"/>
              <a:buChar char="•"/>
            </a:pPr>
            <a:r>
              <a:rPr lang="fi-FI" sz="1800" smtClean="0"/>
              <a:t>Verkostotapaamiset</a:t>
            </a:r>
          </a:p>
          <a:p>
            <a:pPr marL="1243013" lvl="2" indent="-442913">
              <a:buFont typeface="Arial" pitchFamily="34" charset="0"/>
              <a:buChar char="•"/>
            </a:pPr>
            <a:r>
              <a:rPr lang="fi-FI" sz="1800" smtClean="0"/>
              <a:t>TOM 2.0 + tuki käyttöön</a:t>
            </a:r>
          </a:p>
          <a:p>
            <a:pPr marL="1243013" lvl="2" indent="-442913">
              <a:buFont typeface="Arial" pitchFamily="34" charset="0"/>
              <a:buChar char="•"/>
            </a:pPr>
            <a:r>
              <a:rPr lang="fi-FI" sz="1800" smtClean="0"/>
              <a:t>Verkoston tila -kyselystä nousseet</a:t>
            </a:r>
            <a:endParaRPr lang="fi-FI" sz="1800" dirty="0" smtClean="0"/>
          </a:p>
          <a:p>
            <a:pPr marL="442913" indent="-442913">
              <a:buFont typeface="Arial" pitchFamily="34" charset="0"/>
              <a:buChar char="•"/>
            </a:pPr>
            <a:r>
              <a:rPr lang="fi-FI" sz="1800" smtClean="0"/>
              <a:t>Maakunnallisuuden </a:t>
            </a:r>
            <a:r>
              <a:rPr lang="fi-FI" sz="1800" dirty="0" smtClean="0"/>
              <a:t>varmistaminen</a:t>
            </a:r>
            <a:endParaRPr lang="fi-FI" sz="1800" dirty="0"/>
          </a:p>
          <a:p>
            <a:pPr marL="1243013" lvl="2" indent="-442913">
              <a:buFont typeface="Arial" pitchFamily="34" charset="0"/>
              <a:buChar char="•"/>
            </a:pPr>
            <a:r>
              <a:rPr lang="fi-FI" sz="1800" dirty="0" smtClean="0">
                <a:sym typeface="Wingdings" pitchFamily="2" charset="2"/>
              </a:rPr>
              <a:t>Koordinaation </a:t>
            </a:r>
            <a:r>
              <a:rPr lang="fi-FI" sz="1800" smtClean="0">
                <a:sym typeface="Wingdings" pitchFamily="2" charset="2"/>
              </a:rPr>
              <a:t>järjestämät Lyhty-tapaamiset (Yhteistyön edelleen kehittäminen &amp; yhteinen vaikuttamistyö)</a:t>
            </a:r>
          </a:p>
          <a:p>
            <a:pPr marL="442913" indent="-442913">
              <a:buFont typeface="Arial" pitchFamily="34" charset="0"/>
              <a:buChar char="•"/>
            </a:pPr>
            <a:r>
              <a:rPr lang="fi-FI" sz="1800" smtClean="0">
                <a:sym typeface="Wingdings" pitchFamily="2" charset="2"/>
              </a:rPr>
              <a:t>Vapaaehtoistyön mahdollisuuksien tukeminen (Aivoterveyskoulutus)</a:t>
            </a:r>
            <a:endParaRPr lang="fi-FI" sz="1800" dirty="0" smtClean="0">
              <a:sym typeface="Wingdings" pitchFamily="2" charset="2"/>
            </a:endParaRPr>
          </a:p>
          <a:p>
            <a:pPr marL="442913" indent="-442913">
              <a:buFont typeface="Arial" pitchFamily="34" charset="0"/>
              <a:buChar char="•"/>
            </a:pPr>
            <a:r>
              <a:rPr lang="fi-FI" sz="1800" smtClean="0"/>
              <a:t>Osaamisen </a:t>
            </a:r>
            <a:r>
              <a:rPr lang="fi-FI" sz="1800" dirty="0" smtClean="0"/>
              <a:t>vahvistaminen</a:t>
            </a:r>
          </a:p>
          <a:p>
            <a:pPr marL="1243013" lvl="2" indent="-442913">
              <a:buFont typeface="Arial" pitchFamily="34" charset="0"/>
              <a:buChar char="•"/>
            </a:pPr>
            <a:r>
              <a:rPr lang="fi-FI" sz="1800" smtClean="0"/>
              <a:t>Laatupäivästä nousseet </a:t>
            </a:r>
            <a:r>
              <a:rPr lang="fi-FI" sz="1800" smtClean="0">
                <a:sym typeface="Wingdings" panose="05000000000000000000" pitchFamily="2" charset="2"/>
              </a:rPr>
              <a:t> Osallisuus</a:t>
            </a:r>
            <a:endParaRPr lang="fi-FI" sz="1800" dirty="0" smtClean="0"/>
          </a:p>
          <a:p>
            <a:pPr marL="1243013" lvl="2" indent="-442913">
              <a:buFont typeface="Arial" pitchFamily="34" charset="0"/>
              <a:buChar char="•"/>
            </a:pPr>
            <a:r>
              <a:rPr lang="fi-FI" sz="1800" smtClean="0"/>
              <a:t>Muistikonferenssi, IE-koulutus</a:t>
            </a:r>
            <a:endParaRPr lang="fi-FI" sz="1800" dirty="0"/>
          </a:p>
          <a:p>
            <a:pPr marL="442913" indent="-442913">
              <a:buFont typeface="Arial" pitchFamily="34" charset="0"/>
              <a:buChar char="•"/>
            </a:pPr>
            <a:r>
              <a:rPr lang="fi-FI" sz="1800" dirty="0"/>
              <a:t>Näkyvyyden </a:t>
            </a:r>
            <a:r>
              <a:rPr lang="fi-FI" sz="1800"/>
              <a:t>edistäminen </a:t>
            </a:r>
            <a:r>
              <a:rPr lang="fi-FI" sz="1600" smtClean="0"/>
              <a:t>(vaalikampanja, materiaali)</a:t>
            </a:r>
            <a:endParaRPr lang="fi-FI" sz="16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277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46766" y="1644650"/>
            <a:ext cx="3354373" cy="3082108"/>
            <a:chOff x="799" y="1487"/>
            <a:chExt cx="2733" cy="2714"/>
          </a:xfrm>
          <a:effectLst>
            <a:outerShdw blurRad="25400" dir="5400000" sx="200000" sy="200000" algn="ctr" rotWithShape="0">
              <a:srgbClr val="EA6846">
                <a:alpha val="20000"/>
              </a:srgbClr>
            </a:outerShdw>
          </a:effectLst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878" y="2885"/>
              <a:ext cx="1276" cy="705"/>
              <a:chOff x="878" y="2885"/>
              <a:chExt cx="1276" cy="705"/>
            </a:xfrm>
          </p:grpSpPr>
          <p:sp>
            <p:nvSpPr>
              <p:cNvPr id="4175" name="Freeform 14"/>
              <p:cNvSpPr>
                <a:spLocks/>
              </p:cNvSpPr>
              <p:nvPr/>
            </p:nvSpPr>
            <p:spPr bwMode="auto">
              <a:xfrm>
                <a:off x="878" y="2949"/>
                <a:ext cx="1276" cy="641"/>
              </a:xfrm>
              <a:custGeom>
                <a:avLst/>
                <a:gdLst>
                  <a:gd name="T0" fmla="*/ 1 w 2552"/>
                  <a:gd name="T1" fmla="*/ 3 h 1281"/>
                  <a:gd name="T2" fmla="*/ 1 w 2552"/>
                  <a:gd name="T3" fmla="*/ 3 h 1281"/>
                  <a:gd name="T4" fmla="*/ 1 w 2552"/>
                  <a:gd name="T5" fmla="*/ 3 h 1281"/>
                  <a:gd name="T6" fmla="*/ 1 w 2552"/>
                  <a:gd name="T7" fmla="*/ 3 h 1281"/>
                  <a:gd name="T8" fmla="*/ 1 w 2552"/>
                  <a:gd name="T9" fmla="*/ 2 h 1281"/>
                  <a:gd name="T10" fmla="*/ 1 w 2552"/>
                  <a:gd name="T11" fmla="*/ 2 h 1281"/>
                  <a:gd name="T12" fmla="*/ 1 w 2552"/>
                  <a:gd name="T13" fmla="*/ 2 h 1281"/>
                  <a:gd name="T14" fmla="*/ 1 w 2552"/>
                  <a:gd name="T15" fmla="*/ 2 h 1281"/>
                  <a:gd name="T16" fmla="*/ 1 w 2552"/>
                  <a:gd name="T17" fmla="*/ 2 h 1281"/>
                  <a:gd name="T18" fmla="*/ 1 w 2552"/>
                  <a:gd name="T19" fmla="*/ 2 h 1281"/>
                  <a:gd name="T20" fmla="*/ 1 w 2552"/>
                  <a:gd name="T21" fmla="*/ 1 h 1281"/>
                  <a:gd name="T22" fmla="*/ 1 w 2552"/>
                  <a:gd name="T23" fmla="*/ 1 h 1281"/>
                  <a:gd name="T24" fmla="*/ 1 w 2552"/>
                  <a:gd name="T25" fmla="*/ 1 h 1281"/>
                  <a:gd name="T26" fmla="*/ 1 w 2552"/>
                  <a:gd name="T27" fmla="*/ 1 h 1281"/>
                  <a:gd name="T28" fmla="*/ 1 w 2552"/>
                  <a:gd name="T29" fmla="*/ 1 h 1281"/>
                  <a:gd name="T30" fmla="*/ 1 w 2552"/>
                  <a:gd name="T31" fmla="*/ 1 h 1281"/>
                  <a:gd name="T32" fmla="*/ 0 w 2552"/>
                  <a:gd name="T33" fmla="*/ 1 h 1281"/>
                  <a:gd name="T34" fmla="*/ 0 w 2552"/>
                  <a:gd name="T35" fmla="*/ 1 h 1281"/>
                  <a:gd name="T36" fmla="*/ 0 w 2552"/>
                  <a:gd name="T37" fmla="*/ 0 h 1281"/>
                  <a:gd name="T38" fmla="*/ 5 w 2552"/>
                  <a:gd name="T39" fmla="*/ 1 h 1281"/>
                  <a:gd name="T40" fmla="*/ 1 w 2552"/>
                  <a:gd name="T41" fmla="*/ 3 h 128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52"/>
                  <a:gd name="T64" fmla="*/ 0 h 1281"/>
                  <a:gd name="T65" fmla="*/ 2552 w 2552"/>
                  <a:gd name="T66" fmla="*/ 1281 h 128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52" h="1281">
                    <a:moveTo>
                      <a:pt x="341" y="1281"/>
                    </a:moveTo>
                    <a:lnTo>
                      <a:pt x="302" y="1208"/>
                    </a:lnTo>
                    <a:lnTo>
                      <a:pt x="263" y="1133"/>
                    </a:lnTo>
                    <a:lnTo>
                      <a:pt x="227" y="1058"/>
                    </a:lnTo>
                    <a:lnTo>
                      <a:pt x="193" y="982"/>
                    </a:lnTo>
                    <a:lnTo>
                      <a:pt x="163" y="903"/>
                    </a:lnTo>
                    <a:lnTo>
                      <a:pt x="135" y="825"/>
                    </a:lnTo>
                    <a:lnTo>
                      <a:pt x="110" y="747"/>
                    </a:lnTo>
                    <a:lnTo>
                      <a:pt x="87" y="667"/>
                    </a:lnTo>
                    <a:lnTo>
                      <a:pt x="67" y="586"/>
                    </a:lnTo>
                    <a:lnTo>
                      <a:pt x="50" y="504"/>
                    </a:lnTo>
                    <a:lnTo>
                      <a:pt x="35" y="423"/>
                    </a:lnTo>
                    <a:lnTo>
                      <a:pt x="22" y="340"/>
                    </a:lnTo>
                    <a:lnTo>
                      <a:pt x="12" y="258"/>
                    </a:lnTo>
                    <a:lnTo>
                      <a:pt x="5" y="175"/>
                    </a:lnTo>
                    <a:lnTo>
                      <a:pt x="2" y="90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0"/>
                    </a:lnTo>
                    <a:lnTo>
                      <a:pt x="2552" y="7"/>
                    </a:lnTo>
                    <a:lnTo>
                      <a:pt x="341" y="1281"/>
                    </a:lnTo>
                    <a:close/>
                  </a:path>
                </a:pathLst>
              </a:custGeom>
              <a:solidFill>
                <a:srgbClr val="C50C2E"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76" name="Freeform 15"/>
              <p:cNvSpPr>
                <a:spLocks/>
              </p:cNvSpPr>
              <p:nvPr/>
            </p:nvSpPr>
            <p:spPr bwMode="auto">
              <a:xfrm>
                <a:off x="878" y="2885"/>
                <a:ext cx="171" cy="641"/>
              </a:xfrm>
              <a:custGeom>
                <a:avLst/>
                <a:gdLst>
                  <a:gd name="T0" fmla="*/ 1 w 341"/>
                  <a:gd name="T1" fmla="*/ 3 h 1281"/>
                  <a:gd name="T2" fmla="*/ 1 w 341"/>
                  <a:gd name="T3" fmla="*/ 3 h 1281"/>
                  <a:gd name="T4" fmla="*/ 1 w 341"/>
                  <a:gd name="T5" fmla="*/ 3 h 1281"/>
                  <a:gd name="T6" fmla="*/ 1 w 341"/>
                  <a:gd name="T7" fmla="*/ 3 h 1281"/>
                  <a:gd name="T8" fmla="*/ 1 w 341"/>
                  <a:gd name="T9" fmla="*/ 2 h 1281"/>
                  <a:gd name="T10" fmla="*/ 1 w 341"/>
                  <a:gd name="T11" fmla="*/ 2 h 1281"/>
                  <a:gd name="T12" fmla="*/ 1 w 341"/>
                  <a:gd name="T13" fmla="*/ 2 h 1281"/>
                  <a:gd name="T14" fmla="*/ 1 w 341"/>
                  <a:gd name="T15" fmla="*/ 2 h 1281"/>
                  <a:gd name="T16" fmla="*/ 1 w 341"/>
                  <a:gd name="T17" fmla="*/ 2 h 1281"/>
                  <a:gd name="T18" fmla="*/ 1 w 341"/>
                  <a:gd name="T19" fmla="*/ 2 h 1281"/>
                  <a:gd name="T20" fmla="*/ 1 w 341"/>
                  <a:gd name="T21" fmla="*/ 1 h 1281"/>
                  <a:gd name="T22" fmla="*/ 1 w 341"/>
                  <a:gd name="T23" fmla="*/ 1 h 1281"/>
                  <a:gd name="T24" fmla="*/ 1 w 341"/>
                  <a:gd name="T25" fmla="*/ 1 h 1281"/>
                  <a:gd name="T26" fmla="*/ 1 w 341"/>
                  <a:gd name="T27" fmla="*/ 1 h 1281"/>
                  <a:gd name="T28" fmla="*/ 1 w 341"/>
                  <a:gd name="T29" fmla="*/ 1 h 1281"/>
                  <a:gd name="T30" fmla="*/ 1 w 341"/>
                  <a:gd name="T31" fmla="*/ 1 h 1281"/>
                  <a:gd name="T32" fmla="*/ 0 w 341"/>
                  <a:gd name="T33" fmla="*/ 1 h 1281"/>
                  <a:gd name="T34" fmla="*/ 0 w 341"/>
                  <a:gd name="T35" fmla="*/ 1 h 1281"/>
                  <a:gd name="T36" fmla="*/ 0 w 341"/>
                  <a:gd name="T37" fmla="*/ 0 h 128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1"/>
                  <a:gd name="T58" fmla="*/ 0 h 1281"/>
                  <a:gd name="T59" fmla="*/ 341 w 341"/>
                  <a:gd name="T60" fmla="*/ 1281 h 128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1" h="1281">
                    <a:moveTo>
                      <a:pt x="341" y="1281"/>
                    </a:moveTo>
                    <a:lnTo>
                      <a:pt x="302" y="1208"/>
                    </a:lnTo>
                    <a:lnTo>
                      <a:pt x="263" y="1133"/>
                    </a:lnTo>
                    <a:lnTo>
                      <a:pt x="227" y="1058"/>
                    </a:lnTo>
                    <a:lnTo>
                      <a:pt x="193" y="982"/>
                    </a:lnTo>
                    <a:lnTo>
                      <a:pt x="163" y="903"/>
                    </a:lnTo>
                    <a:lnTo>
                      <a:pt x="135" y="825"/>
                    </a:lnTo>
                    <a:lnTo>
                      <a:pt x="110" y="747"/>
                    </a:lnTo>
                    <a:lnTo>
                      <a:pt x="87" y="667"/>
                    </a:lnTo>
                    <a:lnTo>
                      <a:pt x="67" y="586"/>
                    </a:lnTo>
                    <a:lnTo>
                      <a:pt x="50" y="504"/>
                    </a:lnTo>
                    <a:lnTo>
                      <a:pt x="35" y="423"/>
                    </a:lnTo>
                    <a:lnTo>
                      <a:pt x="22" y="340"/>
                    </a:lnTo>
                    <a:lnTo>
                      <a:pt x="12" y="258"/>
                    </a:lnTo>
                    <a:lnTo>
                      <a:pt x="5" y="175"/>
                    </a:lnTo>
                    <a:lnTo>
                      <a:pt x="2" y="90"/>
                    </a:lnTo>
                    <a:lnTo>
                      <a:pt x="0" y="7"/>
                    </a:lnTo>
                    <a:lnTo>
                      <a:pt x="0" y="4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799" y="2213"/>
              <a:ext cx="1276" cy="699"/>
              <a:chOff x="895" y="2246"/>
              <a:chExt cx="1276" cy="699"/>
            </a:xfrm>
          </p:grpSpPr>
          <p:sp>
            <p:nvSpPr>
              <p:cNvPr id="4173" name="Freeform 17"/>
              <p:cNvSpPr>
                <a:spLocks/>
              </p:cNvSpPr>
              <p:nvPr/>
            </p:nvSpPr>
            <p:spPr bwMode="auto">
              <a:xfrm>
                <a:off x="895" y="2302"/>
                <a:ext cx="1276" cy="643"/>
              </a:xfrm>
              <a:custGeom>
                <a:avLst/>
                <a:gdLst>
                  <a:gd name="T0" fmla="*/ 0 w 2551"/>
                  <a:gd name="T1" fmla="*/ 3 h 1285"/>
                  <a:gd name="T2" fmla="*/ 1 w 2551"/>
                  <a:gd name="T3" fmla="*/ 3 h 1285"/>
                  <a:gd name="T4" fmla="*/ 1 w 2551"/>
                  <a:gd name="T5" fmla="*/ 3 h 1285"/>
                  <a:gd name="T6" fmla="*/ 1 w 2551"/>
                  <a:gd name="T7" fmla="*/ 3 h 1285"/>
                  <a:gd name="T8" fmla="*/ 1 w 2551"/>
                  <a:gd name="T9" fmla="*/ 2 h 1285"/>
                  <a:gd name="T10" fmla="*/ 1 w 2551"/>
                  <a:gd name="T11" fmla="*/ 2 h 1285"/>
                  <a:gd name="T12" fmla="*/ 1 w 2551"/>
                  <a:gd name="T13" fmla="*/ 2 h 1285"/>
                  <a:gd name="T14" fmla="*/ 1 w 2551"/>
                  <a:gd name="T15" fmla="*/ 2 h 1285"/>
                  <a:gd name="T16" fmla="*/ 1 w 2551"/>
                  <a:gd name="T17" fmla="*/ 2 h 1285"/>
                  <a:gd name="T18" fmla="*/ 1 w 2551"/>
                  <a:gd name="T19" fmla="*/ 2 h 1285"/>
                  <a:gd name="T20" fmla="*/ 1 w 2551"/>
                  <a:gd name="T21" fmla="*/ 1 h 1285"/>
                  <a:gd name="T22" fmla="*/ 1 w 2551"/>
                  <a:gd name="T23" fmla="*/ 1 h 1285"/>
                  <a:gd name="T24" fmla="*/ 1 w 2551"/>
                  <a:gd name="T25" fmla="*/ 1 h 1285"/>
                  <a:gd name="T26" fmla="*/ 1 w 2551"/>
                  <a:gd name="T27" fmla="*/ 1 h 1285"/>
                  <a:gd name="T28" fmla="*/ 1 w 2551"/>
                  <a:gd name="T29" fmla="*/ 1 h 1285"/>
                  <a:gd name="T30" fmla="*/ 1 w 2551"/>
                  <a:gd name="T31" fmla="*/ 1 h 1285"/>
                  <a:gd name="T32" fmla="*/ 1 w 2551"/>
                  <a:gd name="T33" fmla="*/ 0 h 1285"/>
                  <a:gd name="T34" fmla="*/ 5 w 2551"/>
                  <a:gd name="T35" fmla="*/ 3 h 1285"/>
                  <a:gd name="T36" fmla="*/ 0 w 2551"/>
                  <a:gd name="T37" fmla="*/ 3 h 128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551"/>
                  <a:gd name="T58" fmla="*/ 0 h 1285"/>
                  <a:gd name="T59" fmla="*/ 2551 w 2551"/>
                  <a:gd name="T60" fmla="*/ 1285 h 128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551" h="1285">
                    <a:moveTo>
                      <a:pt x="0" y="1277"/>
                    </a:moveTo>
                    <a:lnTo>
                      <a:pt x="1" y="1192"/>
                    </a:lnTo>
                    <a:lnTo>
                      <a:pt x="6" y="1109"/>
                    </a:lnTo>
                    <a:lnTo>
                      <a:pt x="13" y="1026"/>
                    </a:lnTo>
                    <a:lnTo>
                      <a:pt x="23" y="943"/>
                    </a:lnTo>
                    <a:lnTo>
                      <a:pt x="36" y="860"/>
                    </a:lnTo>
                    <a:lnTo>
                      <a:pt x="51" y="778"/>
                    </a:lnTo>
                    <a:lnTo>
                      <a:pt x="70" y="697"/>
                    </a:lnTo>
                    <a:lnTo>
                      <a:pt x="90" y="615"/>
                    </a:lnTo>
                    <a:lnTo>
                      <a:pt x="113" y="535"/>
                    </a:lnTo>
                    <a:lnTo>
                      <a:pt x="138" y="455"/>
                    </a:lnTo>
                    <a:lnTo>
                      <a:pt x="166" y="377"/>
                    </a:lnTo>
                    <a:lnTo>
                      <a:pt x="198" y="299"/>
                    </a:lnTo>
                    <a:lnTo>
                      <a:pt x="231" y="222"/>
                    </a:lnTo>
                    <a:lnTo>
                      <a:pt x="268" y="148"/>
                    </a:lnTo>
                    <a:lnTo>
                      <a:pt x="306" y="73"/>
                    </a:lnTo>
                    <a:lnTo>
                      <a:pt x="347" y="0"/>
                    </a:lnTo>
                    <a:lnTo>
                      <a:pt x="2551" y="1285"/>
                    </a:lnTo>
                    <a:lnTo>
                      <a:pt x="0" y="1277"/>
                    </a:lnTo>
                    <a:close/>
                  </a:path>
                </a:pathLst>
              </a:custGeom>
              <a:solidFill>
                <a:srgbClr val="4B4B4D">
                  <a:alpha val="3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74" name="Freeform 18"/>
              <p:cNvSpPr>
                <a:spLocks/>
              </p:cNvSpPr>
              <p:nvPr/>
            </p:nvSpPr>
            <p:spPr bwMode="auto">
              <a:xfrm>
                <a:off x="895" y="2246"/>
                <a:ext cx="174" cy="639"/>
              </a:xfrm>
              <a:custGeom>
                <a:avLst/>
                <a:gdLst>
                  <a:gd name="T0" fmla="*/ 0 w 347"/>
                  <a:gd name="T1" fmla="*/ 3 h 1277"/>
                  <a:gd name="T2" fmla="*/ 1 w 347"/>
                  <a:gd name="T3" fmla="*/ 3 h 1277"/>
                  <a:gd name="T4" fmla="*/ 1 w 347"/>
                  <a:gd name="T5" fmla="*/ 3 h 1277"/>
                  <a:gd name="T6" fmla="*/ 1 w 347"/>
                  <a:gd name="T7" fmla="*/ 3 h 1277"/>
                  <a:gd name="T8" fmla="*/ 1 w 347"/>
                  <a:gd name="T9" fmla="*/ 2 h 1277"/>
                  <a:gd name="T10" fmla="*/ 1 w 347"/>
                  <a:gd name="T11" fmla="*/ 2 h 1277"/>
                  <a:gd name="T12" fmla="*/ 1 w 347"/>
                  <a:gd name="T13" fmla="*/ 2 h 1277"/>
                  <a:gd name="T14" fmla="*/ 1 w 347"/>
                  <a:gd name="T15" fmla="*/ 2 h 1277"/>
                  <a:gd name="T16" fmla="*/ 1 w 347"/>
                  <a:gd name="T17" fmla="*/ 2 h 1277"/>
                  <a:gd name="T18" fmla="*/ 1 w 347"/>
                  <a:gd name="T19" fmla="*/ 2 h 1277"/>
                  <a:gd name="T20" fmla="*/ 1 w 347"/>
                  <a:gd name="T21" fmla="*/ 1 h 1277"/>
                  <a:gd name="T22" fmla="*/ 1 w 347"/>
                  <a:gd name="T23" fmla="*/ 1 h 1277"/>
                  <a:gd name="T24" fmla="*/ 1 w 347"/>
                  <a:gd name="T25" fmla="*/ 1 h 1277"/>
                  <a:gd name="T26" fmla="*/ 1 w 347"/>
                  <a:gd name="T27" fmla="*/ 1 h 1277"/>
                  <a:gd name="T28" fmla="*/ 1 w 347"/>
                  <a:gd name="T29" fmla="*/ 1 h 1277"/>
                  <a:gd name="T30" fmla="*/ 1 w 347"/>
                  <a:gd name="T31" fmla="*/ 1 h 1277"/>
                  <a:gd name="T32" fmla="*/ 1 w 347"/>
                  <a:gd name="T33" fmla="*/ 0 h 127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47"/>
                  <a:gd name="T52" fmla="*/ 0 h 1277"/>
                  <a:gd name="T53" fmla="*/ 347 w 347"/>
                  <a:gd name="T54" fmla="*/ 1277 h 127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47" h="1277">
                    <a:moveTo>
                      <a:pt x="0" y="1277"/>
                    </a:moveTo>
                    <a:lnTo>
                      <a:pt x="1" y="1192"/>
                    </a:lnTo>
                    <a:lnTo>
                      <a:pt x="6" y="1109"/>
                    </a:lnTo>
                    <a:lnTo>
                      <a:pt x="13" y="1026"/>
                    </a:lnTo>
                    <a:lnTo>
                      <a:pt x="23" y="943"/>
                    </a:lnTo>
                    <a:lnTo>
                      <a:pt x="36" y="860"/>
                    </a:lnTo>
                    <a:lnTo>
                      <a:pt x="51" y="778"/>
                    </a:lnTo>
                    <a:lnTo>
                      <a:pt x="70" y="697"/>
                    </a:lnTo>
                    <a:lnTo>
                      <a:pt x="90" y="615"/>
                    </a:lnTo>
                    <a:lnTo>
                      <a:pt x="113" y="535"/>
                    </a:lnTo>
                    <a:lnTo>
                      <a:pt x="138" y="455"/>
                    </a:lnTo>
                    <a:lnTo>
                      <a:pt x="166" y="377"/>
                    </a:lnTo>
                    <a:lnTo>
                      <a:pt x="198" y="299"/>
                    </a:lnTo>
                    <a:lnTo>
                      <a:pt x="231" y="222"/>
                    </a:lnTo>
                    <a:lnTo>
                      <a:pt x="268" y="148"/>
                    </a:lnTo>
                    <a:lnTo>
                      <a:pt x="306" y="73"/>
                    </a:lnTo>
                    <a:lnTo>
                      <a:pt x="347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199" y="1487"/>
              <a:ext cx="641" cy="1275"/>
              <a:chOff x="2196" y="1522"/>
              <a:chExt cx="641" cy="1275"/>
            </a:xfrm>
          </p:grpSpPr>
          <p:sp>
            <p:nvSpPr>
              <p:cNvPr id="4171" name="Freeform 20"/>
              <p:cNvSpPr>
                <a:spLocks/>
              </p:cNvSpPr>
              <p:nvPr/>
            </p:nvSpPr>
            <p:spPr bwMode="auto">
              <a:xfrm>
                <a:off x="2196" y="1522"/>
                <a:ext cx="641" cy="1275"/>
              </a:xfrm>
              <a:custGeom>
                <a:avLst/>
                <a:gdLst>
                  <a:gd name="T0" fmla="*/ 0 w 1281"/>
                  <a:gd name="T1" fmla="*/ 0 h 2551"/>
                  <a:gd name="T2" fmla="*/ 1 w 1281"/>
                  <a:gd name="T3" fmla="*/ 0 h 2551"/>
                  <a:gd name="T4" fmla="*/ 1 w 1281"/>
                  <a:gd name="T5" fmla="*/ 0 h 2551"/>
                  <a:gd name="T6" fmla="*/ 1 w 1281"/>
                  <a:gd name="T7" fmla="*/ 0 h 2551"/>
                  <a:gd name="T8" fmla="*/ 1 w 1281"/>
                  <a:gd name="T9" fmla="*/ 0 h 2551"/>
                  <a:gd name="T10" fmla="*/ 1 w 1281"/>
                  <a:gd name="T11" fmla="*/ 0 h 2551"/>
                  <a:gd name="T12" fmla="*/ 1 w 1281"/>
                  <a:gd name="T13" fmla="*/ 0 h 2551"/>
                  <a:gd name="T14" fmla="*/ 1 w 1281"/>
                  <a:gd name="T15" fmla="*/ 0 h 2551"/>
                  <a:gd name="T16" fmla="*/ 1 w 1281"/>
                  <a:gd name="T17" fmla="*/ 0 h 2551"/>
                  <a:gd name="T18" fmla="*/ 2 w 1281"/>
                  <a:gd name="T19" fmla="*/ 0 h 2551"/>
                  <a:gd name="T20" fmla="*/ 2 w 1281"/>
                  <a:gd name="T21" fmla="*/ 0 h 2551"/>
                  <a:gd name="T22" fmla="*/ 2 w 1281"/>
                  <a:gd name="T23" fmla="*/ 0 h 2551"/>
                  <a:gd name="T24" fmla="*/ 2 w 1281"/>
                  <a:gd name="T25" fmla="*/ 0 h 2551"/>
                  <a:gd name="T26" fmla="*/ 2 w 1281"/>
                  <a:gd name="T27" fmla="*/ 0 h 2551"/>
                  <a:gd name="T28" fmla="*/ 2 w 1281"/>
                  <a:gd name="T29" fmla="*/ 0 h 2551"/>
                  <a:gd name="T30" fmla="*/ 3 w 1281"/>
                  <a:gd name="T31" fmla="*/ 0 h 2551"/>
                  <a:gd name="T32" fmla="*/ 3 w 1281"/>
                  <a:gd name="T33" fmla="*/ 0 h 2551"/>
                  <a:gd name="T34" fmla="*/ 3 w 1281"/>
                  <a:gd name="T35" fmla="*/ 0 h 2551"/>
                  <a:gd name="T36" fmla="*/ 3 w 1281"/>
                  <a:gd name="T37" fmla="*/ 0 h 2551"/>
                  <a:gd name="T38" fmla="*/ 1 w 1281"/>
                  <a:gd name="T39" fmla="*/ 4 h 2551"/>
                  <a:gd name="T40" fmla="*/ 0 w 1281"/>
                  <a:gd name="T41" fmla="*/ 0 h 255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81"/>
                  <a:gd name="T64" fmla="*/ 0 h 2551"/>
                  <a:gd name="T65" fmla="*/ 1281 w 1281"/>
                  <a:gd name="T66" fmla="*/ 2551 h 255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81" h="2551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91" y="2"/>
                    </a:lnTo>
                    <a:lnTo>
                      <a:pt x="176" y="5"/>
                    </a:lnTo>
                    <a:lnTo>
                      <a:pt x="259" y="12"/>
                    </a:lnTo>
                    <a:lnTo>
                      <a:pt x="341" y="22"/>
                    </a:lnTo>
                    <a:lnTo>
                      <a:pt x="424" y="34"/>
                    </a:lnTo>
                    <a:lnTo>
                      <a:pt x="505" y="49"/>
                    </a:lnTo>
                    <a:lnTo>
                      <a:pt x="587" y="67"/>
                    </a:lnTo>
                    <a:lnTo>
                      <a:pt x="667" y="87"/>
                    </a:lnTo>
                    <a:lnTo>
                      <a:pt x="747" y="109"/>
                    </a:lnTo>
                    <a:lnTo>
                      <a:pt x="827" y="135"/>
                    </a:lnTo>
                    <a:lnTo>
                      <a:pt x="905" y="162"/>
                    </a:lnTo>
                    <a:lnTo>
                      <a:pt x="981" y="193"/>
                    </a:lnTo>
                    <a:lnTo>
                      <a:pt x="1058" y="225"/>
                    </a:lnTo>
                    <a:lnTo>
                      <a:pt x="1134" y="262"/>
                    </a:lnTo>
                    <a:lnTo>
                      <a:pt x="1207" y="300"/>
                    </a:lnTo>
                    <a:lnTo>
                      <a:pt x="1281" y="340"/>
                    </a:lnTo>
                    <a:lnTo>
                      <a:pt x="8" y="25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50C2E">
                  <a:alpha val="8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72" name="Freeform 21"/>
              <p:cNvSpPr>
                <a:spLocks/>
              </p:cNvSpPr>
              <p:nvPr/>
            </p:nvSpPr>
            <p:spPr bwMode="auto">
              <a:xfrm>
                <a:off x="2196" y="1567"/>
                <a:ext cx="641" cy="169"/>
              </a:xfrm>
              <a:custGeom>
                <a:avLst/>
                <a:gdLst>
                  <a:gd name="T0" fmla="*/ 0 w 1281"/>
                  <a:gd name="T1" fmla="*/ 0 h 340"/>
                  <a:gd name="T2" fmla="*/ 1 w 1281"/>
                  <a:gd name="T3" fmla="*/ 0 h 340"/>
                  <a:gd name="T4" fmla="*/ 1 w 1281"/>
                  <a:gd name="T5" fmla="*/ 0 h 340"/>
                  <a:gd name="T6" fmla="*/ 1 w 1281"/>
                  <a:gd name="T7" fmla="*/ 0 h 340"/>
                  <a:gd name="T8" fmla="*/ 1 w 1281"/>
                  <a:gd name="T9" fmla="*/ 0 h 340"/>
                  <a:gd name="T10" fmla="*/ 1 w 1281"/>
                  <a:gd name="T11" fmla="*/ 0 h 340"/>
                  <a:gd name="T12" fmla="*/ 1 w 1281"/>
                  <a:gd name="T13" fmla="*/ 0 h 340"/>
                  <a:gd name="T14" fmla="*/ 1 w 1281"/>
                  <a:gd name="T15" fmla="*/ 0 h 340"/>
                  <a:gd name="T16" fmla="*/ 1 w 1281"/>
                  <a:gd name="T17" fmla="*/ 0 h 340"/>
                  <a:gd name="T18" fmla="*/ 2 w 1281"/>
                  <a:gd name="T19" fmla="*/ 0 h 340"/>
                  <a:gd name="T20" fmla="*/ 2 w 1281"/>
                  <a:gd name="T21" fmla="*/ 0 h 340"/>
                  <a:gd name="T22" fmla="*/ 2 w 1281"/>
                  <a:gd name="T23" fmla="*/ 0 h 340"/>
                  <a:gd name="T24" fmla="*/ 2 w 1281"/>
                  <a:gd name="T25" fmla="*/ 0 h 340"/>
                  <a:gd name="T26" fmla="*/ 2 w 1281"/>
                  <a:gd name="T27" fmla="*/ 0 h 340"/>
                  <a:gd name="T28" fmla="*/ 2 w 1281"/>
                  <a:gd name="T29" fmla="*/ 0 h 340"/>
                  <a:gd name="T30" fmla="*/ 3 w 1281"/>
                  <a:gd name="T31" fmla="*/ 0 h 340"/>
                  <a:gd name="T32" fmla="*/ 3 w 1281"/>
                  <a:gd name="T33" fmla="*/ 0 h 340"/>
                  <a:gd name="T34" fmla="*/ 3 w 1281"/>
                  <a:gd name="T35" fmla="*/ 0 h 340"/>
                  <a:gd name="T36" fmla="*/ 3 w 1281"/>
                  <a:gd name="T37" fmla="*/ 0 h 34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81"/>
                  <a:gd name="T58" fmla="*/ 0 h 340"/>
                  <a:gd name="T59" fmla="*/ 1281 w 1281"/>
                  <a:gd name="T60" fmla="*/ 340 h 34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81" h="340">
                    <a:moveTo>
                      <a:pt x="0" y="0"/>
                    </a:moveTo>
                    <a:lnTo>
                      <a:pt x="5" y="0"/>
                    </a:lnTo>
                    <a:lnTo>
                      <a:pt x="8" y="0"/>
                    </a:lnTo>
                    <a:lnTo>
                      <a:pt x="91" y="2"/>
                    </a:lnTo>
                    <a:lnTo>
                      <a:pt x="176" y="5"/>
                    </a:lnTo>
                    <a:lnTo>
                      <a:pt x="259" y="12"/>
                    </a:lnTo>
                    <a:lnTo>
                      <a:pt x="341" y="22"/>
                    </a:lnTo>
                    <a:lnTo>
                      <a:pt x="424" y="34"/>
                    </a:lnTo>
                    <a:lnTo>
                      <a:pt x="505" y="49"/>
                    </a:lnTo>
                    <a:lnTo>
                      <a:pt x="587" y="67"/>
                    </a:lnTo>
                    <a:lnTo>
                      <a:pt x="667" y="87"/>
                    </a:lnTo>
                    <a:lnTo>
                      <a:pt x="747" y="109"/>
                    </a:lnTo>
                    <a:lnTo>
                      <a:pt x="827" y="135"/>
                    </a:lnTo>
                    <a:lnTo>
                      <a:pt x="905" y="162"/>
                    </a:lnTo>
                    <a:lnTo>
                      <a:pt x="981" y="193"/>
                    </a:lnTo>
                    <a:lnTo>
                      <a:pt x="1058" y="225"/>
                    </a:lnTo>
                    <a:lnTo>
                      <a:pt x="1134" y="262"/>
                    </a:lnTo>
                    <a:lnTo>
                      <a:pt x="1207" y="300"/>
                    </a:lnTo>
                    <a:lnTo>
                      <a:pt x="1281" y="34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2285" y="1623"/>
              <a:ext cx="1100" cy="1105"/>
              <a:chOff x="2224" y="1699"/>
              <a:chExt cx="1100" cy="1105"/>
            </a:xfrm>
          </p:grpSpPr>
          <p:sp>
            <p:nvSpPr>
              <p:cNvPr id="4169" name="Freeform 23"/>
              <p:cNvSpPr>
                <a:spLocks/>
              </p:cNvSpPr>
              <p:nvPr/>
            </p:nvSpPr>
            <p:spPr bwMode="auto">
              <a:xfrm>
                <a:off x="2224" y="1699"/>
                <a:ext cx="1100" cy="1105"/>
              </a:xfrm>
              <a:custGeom>
                <a:avLst/>
                <a:gdLst>
                  <a:gd name="T0" fmla="*/ 2 w 2200"/>
                  <a:gd name="T1" fmla="*/ 0 h 2211"/>
                  <a:gd name="T2" fmla="*/ 2 w 2200"/>
                  <a:gd name="T3" fmla="*/ 0 h 2211"/>
                  <a:gd name="T4" fmla="*/ 2 w 2200"/>
                  <a:gd name="T5" fmla="*/ 0 h 2211"/>
                  <a:gd name="T6" fmla="*/ 2 w 2200"/>
                  <a:gd name="T7" fmla="*/ 0 h 2211"/>
                  <a:gd name="T8" fmla="*/ 3 w 2200"/>
                  <a:gd name="T9" fmla="*/ 0 h 2211"/>
                  <a:gd name="T10" fmla="*/ 3 w 2200"/>
                  <a:gd name="T11" fmla="*/ 0 h 2211"/>
                  <a:gd name="T12" fmla="*/ 3 w 2200"/>
                  <a:gd name="T13" fmla="*/ 0 h 2211"/>
                  <a:gd name="T14" fmla="*/ 3 w 2200"/>
                  <a:gd name="T15" fmla="*/ 0 h 2211"/>
                  <a:gd name="T16" fmla="*/ 3 w 2200"/>
                  <a:gd name="T17" fmla="*/ 0 h 2211"/>
                  <a:gd name="T18" fmla="*/ 3 w 2200"/>
                  <a:gd name="T19" fmla="*/ 0 h 2211"/>
                  <a:gd name="T20" fmla="*/ 3 w 2200"/>
                  <a:gd name="T21" fmla="*/ 1 h 2211"/>
                  <a:gd name="T22" fmla="*/ 3 w 2200"/>
                  <a:gd name="T23" fmla="*/ 1 h 2211"/>
                  <a:gd name="T24" fmla="*/ 3 w 2200"/>
                  <a:gd name="T25" fmla="*/ 1 h 2211"/>
                  <a:gd name="T26" fmla="*/ 4 w 2200"/>
                  <a:gd name="T27" fmla="*/ 1 h 2211"/>
                  <a:gd name="T28" fmla="*/ 4 w 2200"/>
                  <a:gd name="T29" fmla="*/ 1 h 2211"/>
                  <a:gd name="T30" fmla="*/ 4 w 2200"/>
                  <a:gd name="T31" fmla="*/ 1 h 2211"/>
                  <a:gd name="T32" fmla="*/ 4 w 2200"/>
                  <a:gd name="T33" fmla="*/ 1 h 2211"/>
                  <a:gd name="T34" fmla="*/ 0 w 2200"/>
                  <a:gd name="T35" fmla="*/ 4 h 2211"/>
                  <a:gd name="T36" fmla="*/ 2 w 2200"/>
                  <a:gd name="T37" fmla="*/ 0 h 22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200"/>
                  <a:gd name="T58" fmla="*/ 0 h 2211"/>
                  <a:gd name="T59" fmla="*/ 2200 w 2200"/>
                  <a:gd name="T60" fmla="*/ 2211 h 22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200" h="2211">
                    <a:moveTo>
                      <a:pt x="1274" y="0"/>
                    </a:moveTo>
                    <a:lnTo>
                      <a:pt x="1345" y="44"/>
                    </a:lnTo>
                    <a:lnTo>
                      <a:pt x="1414" y="89"/>
                    </a:lnTo>
                    <a:lnTo>
                      <a:pt x="1482" y="135"/>
                    </a:lnTo>
                    <a:lnTo>
                      <a:pt x="1548" y="183"/>
                    </a:lnTo>
                    <a:lnTo>
                      <a:pt x="1613" y="235"/>
                    </a:lnTo>
                    <a:lnTo>
                      <a:pt x="1676" y="288"/>
                    </a:lnTo>
                    <a:lnTo>
                      <a:pt x="1736" y="343"/>
                    </a:lnTo>
                    <a:lnTo>
                      <a:pt x="1796" y="400"/>
                    </a:lnTo>
                    <a:lnTo>
                      <a:pt x="1854" y="458"/>
                    </a:lnTo>
                    <a:lnTo>
                      <a:pt x="1909" y="519"/>
                    </a:lnTo>
                    <a:lnTo>
                      <a:pt x="1962" y="581"/>
                    </a:lnTo>
                    <a:lnTo>
                      <a:pt x="2014" y="646"/>
                    </a:lnTo>
                    <a:lnTo>
                      <a:pt x="2064" y="711"/>
                    </a:lnTo>
                    <a:lnTo>
                      <a:pt x="2112" y="779"/>
                    </a:lnTo>
                    <a:lnTo>
                      <a:pt x="2157" y="849"/>
                    </a:lnTo>
                    <a:lnTo>
                      <a:pt x="2200" y="919"/>
                    </a:lnTo>
                    <a:lnTo>
                      <a:pt x="0" y="2211"/>
                    </a:lnTo>
                    <a:lnTo>
                      <a:pt x="1274" y="0"/>
                    </a:lnTo>
                    <a:close/>
                  </a:path>
                </a:pathLst>
              </a:custGeom>
              <a:solidFill>
                <a:srgbClr val="C50C2E"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70" name="Freeform 24"/>
              <p:cNvSpPr>
                <a:spLocks/>
              </p:cNvSpPr>
              <p:nvPr/>
            </p:nvSpPr>
            <p:spPr bwMode="auto">
              <a:xfrm>
                <a:off x="2861" y="1745"/>
                <a:ext cx="463" cy="459"/>
              </a:xfrm>
              <a:custGeom>
                <a:avLst/>
                <a:gdLst>
                  <a:gd name="T0" fmla="*/ 0 w 926"/>
                  <a:gd name="T1" fmla="*/ 0 h 919"/>
                  <a:gd name="T2" fmla="*/ 1 w 926"/>
                  <a:gd name="T3" fmla="*/ 0 h 919"/>
                  <a:gd name="T4" fmla="*/ 1 w 926"/>
                  <a:gd name="T5" fmla="*/ 0 h 919"/>
                  <a:gd name="T6" fmla="*/ 1 w 926"/>
                  <a:gd name="T7" fmla="*/ 0 h 919"/>
                  <a:gd name="T8" fmla="*/ 1 w 926"/>
                  <a:gd name="T9" fmla="*/ 0 h 919"/>
                  <a:gd name="T10" fmla="*/ 1 w 926"/>
                  <a:gd name="T11" fmla="*/ 0 h 919"/>
                  <a:gd name="T12" fmla="*/ 1 w 926"/>
                  <a:gd name="T13" fmla="*/ 0 h 919"/>
                  <a:gd name="T14" fmla="*/ 1 w 926"/>
                  <a:gd name="T15" fmla="*/ 0 h 919"/>
                  <a:gd name="T16" fmla="*/ 2 w 926"/>
                  <a:gd name="T17" fmla="*/ 0 h 919"/>
                  <a:gd name="T18" fmla="*/ 2 w 926"/>
                  <a:gd name="T19" fmla="*/ 0 h 919"/>
                  <a:gd name="T20" fmla="*/ 2 w 926"/>
                  <a:gd name="T21" fmla="*/ 1 h 919"/>
                  <a:gd name="T22" fmla="*/ 2 w 926"/>
                  <a:gd name="T23" fmla="*/ 1 h 919"/>
                  <a:gd name="T24" fmla="*/ 2 w 926"/>
                  <a:gd name="T25" fmla="*/ 1 h 919"/>
                  <a:gd name="T26" fmla="*/ 2 w 926"/>
                  <a:gd name="T27" fmla="*/ 1 h 919"/>
                  <a:gd name="T28" fmla="*/ 2 w 926"/>
                  <a:gd name="T29" fmla="*/ 1 h 919"/>
                  <a:gd name="T30" fmla="*/ 2 w 926"/>
                  <a:gd name="T31" fmla="*/ 1 h 919"/>
                  <a:gd name="T32" fmla="*/ 2 w 926"/>
                  <a:gd name="T33" fmla="*/ 1 h 91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26"/>
                  <a:gd name="T52" fmla="*/ 0 h 919"/>
                  <a:gd name="T53" fmla="*/ 926 w 926"/>
                  <a:gd name="T54" fmla="*/ 919 h 91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26" h="919">
                    <a:moveTo>
                      <a:pt x="0" y="0"/>
                    </a:moveTo>
                    <a:lnTo>
                      <a:pt x="71" y="44"/>
                    </a:lnTo>
                    <a:lnTo>
                      <a:pt x="140" y="89"/>
                    </a:lnTo>
                    <a:lnTo>
                      <a:pt x="208" y="135"/>
                    </a:lnTo>
                    <a:lnTo>
                      <a:pt x="274" y="183"/>
                    </a:lnTo>
                    <a:lnTo>
                      <a:pt x="339" y="235"/>
                    </a:lnTo>
                    <a:lnTo>
                      <a:pt x="402" y="288"/>
                    </a:lnTo>
                    <a:lnTo>
                      <a:pt x="462" y="343"/>
                    </a:lnTo>
                    <a:lnTo>
                      <a:pt x="522" y="400"/>
                    </a:lnTo>
                    <a:lnTo>
                      <a:pt x="580" y="458"/>
                    </a:lnTo>
                    <a:lnTo>
                      <a:pt x="635" y="519"/>
                    </a:lnTo>
                    <a:lnTo>
                      <a:pt x="688" y="581"/>
                    </a:lnTo>
                    <a:lnTo>
                      <a:pt x="740" y="646"/>
                    </a:lnTo>
                    <a:lnTo>
                      <a:pt x="790" y="711"/>
                    </a:lnTo>
                    <a:lnTo>
                      <a:pt x="838" y="779"/>
                    </a:lnTo>
                    <a:lnTo>
                      <a:pt x="883" y="849"/>
                    </a:lnTo>
                    <a:lnTo>
                      <a:pt x="926" y="919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2256" y="2165"/>
              <a:ext cx="1276" cy="684"/>
              <a:chOff x="2231" y="2185"/>
              <a:chExt cx="1276" cy="684"/>
            </a:xfrm>
          </p:grpSpPr>
          <p:sp>
            <p:nvSpPr>
              <p:cNvPr id="4167" name="Freeform 26"/>
              <p:cNvSpPr>
                <a:spLocks/>
              </p:cNvSpPr>
              <p:nvPr/>
            </p:nvSpPr>
            <p:spPr bwMode="auto">
              <a:xfrm>
                <a:off x="2231" y="2185"/>
                <a:ext cx="1276" cy="645"/>
              </a:xfrm>
              <a:custGeom>
                <a:avLst/>
                <a:gdLst>
                  <a:gd name="T0" fmla="*/ 5 w 2551"/>
                  <a:gd name="T1" fmla="*/ 0 h 1291"/>
                  <a:gd name="T2" fmla="*/ 5 w 2551"/>
                  <a:gd name="T3" fmla="*/ 0 h 1291"/>
                  <a:gd name="T4" fmla="*/ 5 w 2551"/>
                  <a:gd name="T5" fmla="*/ 0 h 1291"/>
                  <a:gd name="T6" fmla="*/ 5 w 2551"/>
                  <a:gd name="T7" fmla="*/ 0 h 1291"/>
                  <a:gd name="T8" fmla="*/ 5 w 2551"/>
                  <a:gd name="T9" fmla="*/ 0 h 1291"/>
                  <a:gd name="T10" fmla="*/ 5 w 2551"/>
                  <a:gd name="T11" fmla="*/ 0 h 1291"/>
                  <a:gd name="T12" fmla="*/ 5 w 2551"/>
                  <a:gd name="T13" fmla="*/ 0 h 1291"/>
                  <a:gd name="T14" fmla="*/ 5 w 2551"/>
                  <a:gd name="T15" fmla="*/ 1 h 1291"/>
                  <a:gd name="T16" fmla="*/ 5 w 2551"/>
                  <a:gd name="T17" fmla="*/ 1 h 1291"/>
                  <a:gd name="T18" fmla="*/ 5 w 2551"/>
                  <a:gd name="T19" fmla="*/ 1 h 1291"/>
                  <a:gd name="T20" fmla="*/ 5 w 2551"/>
                  <a:gd name="T21" fmla="*/ 1 h 1291"/>
                  <a:gd name="T22" fmla="*/ 5 w 2551"/>
                  <a:gd name="T23" fmla="*/ 1 h 1291"/>
                  <a:gd name="T24" fmla="*/ 5 w 2551"/>
                  <a:gd name="T25" fmla="*/ 1 h 1291"/>
                  <a:gd name="T26" fmla="*/ 5 w 2551"/>
                  <a:gd name="T27" fmla="*/ 2 h 1291"/>
                  <a:gd name="T28" fmla="*/ 5 w 2551"/>
                  <a:gd name="T29" fmla="*/ 2 h 1291"/>
                  <a:gd name="T30" fmla="*/ 5 w 2551"/>
                  <a:gd name="T31" fmla="*/ 2 h 1291"/>
                  <a:gd name="T32" fmla="*/ 5 w 2551"/>
                  <a:gd name="T33" fmla="*/ 2 h 1291"/>
                  <a:gd name="T34" fmla="*/ 0 w 2551"/>
                  <a:gd name="T35" fmla="*/ 2 h 1291"/>
                  <a:gd name="T36" fmla="*/ 5 w 2551"/>
                  <a:gd name="T37" fmla="*/ 0 h 129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551"/>
                  <a:gd name="T58" fmla="*/ 0 h 1291"/>
                  <a:gd name="T59" fmla="*/ 2551 w 2551"/>
                  <a:gd name="T60" fmla="*/ 1291 h 129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551" h="1291">
                    <a:moveTo>
                      <a:pt x="2200" y="0"/>
                    </a:moveTo>
                    <a:lnTo>
                      <a:pt x="2242" y="73"/>
                    </a:lnTo>
                    <a:lnTo>
                      <a:pt x="2282" y="148"/>
                    </a:lnTo>
                    <a:lnTo>
                      <a:pt x="2318" y="225"/>
                    </a:lnTo>
                    <a:lnTo>
                      <a:pt x="2352" y="301"/>
                    </a:lnTo>
                    <a:lnTo>
                      <a:pt x="2383" y="379"/>
                    </a:lnTo>
                    <a:lnTo>
                      <a:pt x="2412" y="457"/>
                    </a:lnTo>
                    <a:lnTo>
                      <a:pt x="2438" y="537"/>
                    </a:lnTo>
                    <a:lnTo>
                      <a:pt x="2461" y="619"/>
                    </a:lnTo>
                    <a:lnTo>
                      <a:pt x="2481" y="699"/>
                    </a:lnTo>
                    <a:lnTo>
                      <a:pt x="2500" y="782"/>
                    </a:lnTo>
                    <a:lnTo>
                      <a:pt x="2515" y="863"/>
                    </a:lnTo>
                    <a:lnTo>
                      <a:pt x="2528" y="947"/>
                    </a:lnTo>
                    <a:lnTo>
                      <a:pt x="2538" y="1030"/>
                    </a:lnTo>
                    <a:lnTo>
                      <a:pt x="2545" y="1115"/>
                    </a:lnTo>
                    <a:lnTo>
                      <a:pt x="2550" y="1198"/>
                    </a:lnTo>
                    <a:lnTo>
                      <a:pt x="2551" y="1283"/>
                    </a:lnTo>
                    <a:lnTo>
                      <a:pt x="0" y="1291"/>
                    </a:lnTo>
                    <a:lnTo>
                      <a:pt x="2200" y="0"/>
                    </a:lnTo>
                    <a:close/>
                  </a:path>
                </a:pathLst>
              </a:custGeom>
              <a:solidFill>
                <a:srgbClr val="C50C2E">
                  <a:alpha val="4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68" name="Freeform 27"/>
              <p:cNvSpPr>
                <a:spLocks/>
              </p:cNvSpPr>
              <p:nvPr/>
            </p:nvSpPr>
            <p:spPr bwMode="auto">
              <a:xfrm>
                <a:off x="3332" y="2228"/>
                <a:ext cx="175" cy="641"/>
              </a:xfrm>
              <a:custGeom>
                <a:avLst/>
                <a:gdLst>
                  <a:gd name="T0" fmla="*/ 0 w 351"/>
                  <a:gd name="T1" fmla="*/ 0 h 1283"/>
                  <a:gd name="T2" fmla="*/ 0 w 351"/>
                  <a:gd name="T3" fmla="*/ 0 h 1283"/>
                  <a:gd name="T4" fmla="*/ 0 w 351"/>
                  <a:gd name="T5" fmla="*/ 0 h 1283"/>
                  <a:gd name="T6" fmla="*/ 0 w 351"/>
                  <a:gd name="T7" fmla="*/ 0 h 1283"/>
                  <a:gd name="T8" fmla="*/ 0 w 351"/>
                  <a:gd name="T9" fmla="*/ 0 h 1283"/>
                  <a:gd name="T10" fmla="*/ 0 w 351"/>
                  <a:gd name="T11" fmla="*/ 0 h 1283"/>
                  <a:gd name="T12" fmla="*/ 0 w 351"/>
                  <a:gd name="T13" fmla="*/ 0 h 1283"/>
                  <a:gd name="T14" fmla="*/ 0 w 351"/>
                  <a:gd name="T15" fmla="*/ 1 h 1283"/>
                  <a:gd name="T16" fmla="*/ 0 w 351"/>
                  <a:gd name="T17" fmla="*/ 1 h 1283"/>
                  <a:gd name="T18" fmla="*/ 0 w 351"/>
                  <a:gd name="T19" fmla="*/ 1 h 1283"/>
                  <a:gd name="T20" fmla="*/ 0 w 351"/>
                  <a:gd name="T21" fmla="*/ 1 h 1283"/>
                  <a:gd name="T22" fmla="*/ 0 w 351"/>
                  <a:gd name="T23" fmla="*/ 1 h 1283"/>
                  <a:gd name="T24" fmla="*/ 0 w 351"/>
                  <a:gd name="T25" fmla="*/ 1 h 1283"/>
                  <a:gd name="T26" fmla="*/ 0 w 351"/>
                  <a:gd name="T27" fmla="*/ 2 h 1283"/>
                  <a:gd name="T28" fmla="*/ 0 w 351"/>
                  <a:gd name="T29" fmla="*/ 2 h 1283"/>
                  <a:gd name="T30" fmla="*/ 0 w 351"/>
                  <a:gd name="T31" fmla="*/ 2 h 1283"/>
                  <a:gd name="T32" fmla="*/ 0 w 351"/>
                  <a:gd name="T33" fmla="*/ 2 h 128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351"/>
                  <a:gd name="T52" fmla="*/ 0 h 1283"/>
                  <a:gd name="T53" fmla="*/ 351 w 351"/>
                  <a:gd name="T54" fmla="*/ 1283 h 1283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351" h="1283">
                    <a:moveTo>
                      <a:pt x="0" y="0"/>
                    </a:moveTo>
                    <a:lnTo>
                      <a:pt x="42" y="73"/>
                    </a:lnTo>
                    <a:lnTo>
                      <a:pt x="82" y="148"/>
                    </a:lnTo>
                    <a:lnTo>
                      <a:pt x="118" y="225"/>
                    </a:lnTo>
                    <a:lnTo>
                      <a:pt x="152" y="301"/>
                    </a:lnTo>
                    <a:lnTo>
                      <a:pt x="183" y="379"/>
                    </a:lnTo>
                    <a:lnTo>
                      <a:pt x="212" y="457"/>
                    </a:lnTo>
                    <a:lnTo>
                      <a:pt x="238" y="537"/>
                    </a:lnTo>
                    <a:lnTo>
                      <a:pt x="261" y="619"/>
                    </a:lnTo>
                    <a:lnTo>
                      <a:pt x="281" y="699"/>
                    </a:lnTo>
                    <a:lnTo>
                      <a:pt x="300" y="782"/>
                    </a:lnTo>
                    <a:lnTo>
                      <a:pt x="315" y="863"/>
                    </a:lnTo>
                    <a:lnTo>
                      <a:pt x="328" y="947"/>
                    </a:lnTo>
                    <a:lnTo>
                      <a:pt x="338" y="1030"/>
                    </a:lnTo>
                    <a:lnTo>
                      <a:pt x="345" y="1115"/>
                    </a:lnTo>
                    <a:lnTo>
                      <a:pt x="350" y="1198"/>
                    </a:lnTo>
                    <a:lnTo>
                      <a:pt x="351" y="1283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8" name="Group 28"/>
            <p:cNvGrpSpPr>
              <a:grpSpLocks/>
            </p:cNvGrpSpPr>
            <p:nvPr/>
          </p:nvGrpSpPr>
          <p:grpSpPr bwMode="auto">
            <a:xfrm>
              <a:off x="2256" y="2878"/>
              <a:ext cx="1276" cy="653"/>
              <a:chOff x="2256" y="2878"/>
              <a:chExt cx="1276" cy="653"/>
            </a:xfrm>
          </p:grpSpPr>
          <p:sp>
            <p:nvSpPr>
              <p:cNvPr id="4165" name="Freeform 29"/>
              <p:cNvSpPr>
                <a:spLocks/>
              </p:cNvSpPr>
              <p:nvPr/>
            </p:nvSpPr>
            <p:spPr bwMode="auto">
              <a:xfrm>
                <a:off x="2256" y="2878"/>
                <a:ext cx="1276" cy="645"/>
              </a:xfrm>
              <a:custGeom>
                <a:avLst/>
                <a:gdLst>
                  <a:gd name="T0" fmla="*/ 5 w 2551"/>
                  <a:gd name="T1" fmla="*/ 0 h 1289"/>
                  <a:gd name="T2" fmla="*/ 5 w 2551"/>
                  <a:gd name="T3" fmla="*/ 1 h 1289"/>
                  <a:gd name="T4" fmla="*/ 5 w 2551"/>
                  <a:gd name="T5" fmla="*/ 1 h 1289"/>
                  <a:gd name="T6" fmla="*/ 5 w 2551"/>
                  <a:gd name="T7" fmla="*/ 1 h 1289"/>
                  <a:gd name="T8" fmla="*/ 5 w 2551"/>
                  <a:gd name="T9" fmla="*/ 1 h 1289"/>
                  <a:gd name="T10" fmla="*/ 5 w 2551"/>
                  <a:gd name="T11" fmla="*/ 1 h 1289"/>
                  <a:gd name="T12" fmla="*/ 5 w 2551"/>
                  <a:gd name="T13" fmla="*/ 1 h 1289"/>
                  <a:gd name="T14" fmla="*/ 5 w 2551"/>
                  <a:gd name="T15" fmla="*/ 1 h 1289"/>
                  <a:gd name="T16" fmla="*/ 5 w 2551"/>
                  <a:gd name="T17" fmla="*/ 1 h 1289"/>
                  <a:gd name="T18" fmla="*/ 5 w 2551"/>
                  <a:gd name="T19" fmla="*/ 2 h 1289"/>
                  <a:gd name="T20" fmla="*/ 5 w 2551"/>
                  <a:gd name="T21" fmla="*/ 2 h 1289"/>
                  <a:gd name="T22" fmla="*/ 5 w 2551"/>
                  <a:gd name="T23" fmla="*/ 2 h 1289"/>
                  <a:gd name="T24" fmla="*/ 5 w 2551"/>
                  <a:gd name="T25" fmla="*/ 2 h 1289"/>
                  <a:gd name="T26" fmla="*/ 5 w 2551"/>
                  <a:gd name="T27" fmla="*/ 2 h 1289"/>
                  <a:gd name="T28" fmla="*/ 5 w 2551"/>
                  <a:gd name="T29" fmla="*/ 2 h 1289"/>
                  <a:gd name="T30" fmla="*/ 5 w 2551"/>
                  <a:gd name="T31" fmla="*/ 3 h 1289"/>
                  <a:gd name="T32" fmla="*/ 5 w 2551"/>
                  <a:gd name="T33" fmla="*/ 3 h 1289"/>
                  <a:gd name="T34" fmla="*/ 5 w 2551"/>
                  <a:gd name="T35" fmla="*/ 3 h 1289"/>
                  <a:gd name="T36" fmla="*/ 5 w 2551"/>
                  <a:gd name="T37" fmla="*/ 3 h 1289"/>
                  <a:gd name="T38" fmla="*/ 0 w 2551"/>
                  <a:gd name="T39" fmla="*/ 1 h 1289"/>
                  <a:gd name="T40" fmla="*/ 5 w 2551"/>
                  <a:gd name="T41" fmla="*/ 0 h 128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2551"/>
                  <a:gd name="T64" fmla="*/ 0 h 1289"/>
                  <a:gd name="T65" fmla="*/ 2551 w 2551"/>
                  <a:gd name="T66" fmla="*/ 1289 h 128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2551" h="1289">
                    <a:moveTo>
                      <a:pt x="2551" y="0"/>
                    </a:moveTo>
                    <a:lnTo>
                      <a:pt x="2551" y="5"/>
                    </a:lnTo>
                    <a:lnTo>
                      <a:pt x="2551" y="8"/>
                    </a:lnTo>
                    <a:lnTo>
                      <a:pt x="2550" y="93"/>
                    </a:lnTo>
                    <a:lnTo>
                      <a:pt x="2546" y="176"/>
                    </a:lnTo>
                    <a:lnTo>
                      <a:pt x="2538" y="259"/>
                    </a:lnTo>
                    <a:lnTo>
                      <a:pt x="2530" y="343"/>
                    </a:lnTo>
                    <a:lnTo>
                      <a:pt x="2516" y="426"/>
                    </a:lnTo>
                    <a:lnTo>
                      <a:pt x="2501" y="509"/>
                    </a:lnTo>
                    <a:lnTo>
                      <a:pt x="2483" y="590"/>
                    </a:lnTo>
                    <a:lnTo>
                      <a:pt x="2463" y="672"/>
                    </a:lnTo>
                    <a:lnTo>
                      <a:pt x="2440" y="752"/>
                    </a:lnTo>
                    <a:lnTo>
                      <a:pt x="2415" y="832"/>
                    </a:lnTo>
                    <a:lnTo>
                      <a:pt x="2387" y="910"/>
                    </a:lnTo>
                    <a:lnTo>
                      <a:pt x="2355" y="988"/>
                    </a:lnTo>
                    <a:lnTo>
                      <a:pt x="2322" y="1065"/>
                    </a:lnTo>
                    <a:lnTo>
                      <a:pt x="2287" y="1141"/>
                    </a:lnTo>
                    <a:lnTo>
                      <a:pt x="2249" y="1216"/>
                    </a:lnTo>
                    <a:lnTo>
                      <a:pt x="2207" y="1289"/>
                    </a:lnTo>
                    <a:lnTo>
                      <a:pt x="0" y="8"/>
                    </a:lnTo>
                    <a:lnTo>
                      <a:pt x="2551" y="0"/>
                    </a:lnTo>
                    <a:close/>
                  </a:path>
                </a:pathLst>
              </a:custGeom>
              <a:solidFill>
                <a:srgbClr val="4B4B4D">
                  <a:alpha val="3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66" name="Freeform 30"/>
              <p:cNvSpPr>
                <a:spLocks/>
              </p:cNvSpPr>
              <p:nvPr/>
            </p:nvSpPr>
            <p:spPr bwMode="auto">
              <a:xfrm>
                <a:off x="3327" y="2886"/>
                <a:ext cx="173" cy="645"/>
              </a:xfrm>
              <a:custGeom>
                <a:avLst/>
                <a:gdLst>
                  <a:gd name="T0" fmla="*/ 1 w 344"/>
                  <a:gd name="T1" fmla="*/ 0 h 1289"/>
                  <a:gd name="T2" fmla="*/ 1 w 344"/>
                  <a:gd name="T3" fmla="*/ 1 h 1289"/>
                  <a:gd name="T4" fmla="*/ 1 w 344"/>
                  <a:gd name="T5" fmla="*/ 1 h 1289"/>
                  <a:gd name="T6" fmla="*/ 1 w 344"/>
                  <a:gd name="T7" fmla="*/ 1 h 1289"/>
                  <a:gd name="T8" fmla="*/ 1 w 344"/>
                  <a:gd name="T9" fmla="*/ 1 h 1289"/>
                  <a:gd name="T10" fmla="*/ 1 w 344"/>
                  <a:gd name="T11" fmla="*/ 1 h 1289"/>
                  <a:gd name="T12" fmla="*/ 1 w 344"/>
                  <a:gd name="T13" fmla="*/ 1 h 1289"/>
                  <a:gd name="T14" fmla="*/ 1 w 344"/>
                  <a:gd name="T15" fmla="*/ 1 h 1289"/>
                  <a:gd name="T16" fmla="*/ 1 w 344"/>
                  <a:gd name="T17" fmla="*/ 1 h 1289"/>
                  <a:gd name="T18" fmla="*/ 1 w 344"/>
                  <a:gd name="T19" fmla="*/ 2 h 1289"/>
                  <a:gd name="T20" fmla="*/ 1 w 344"/>
                  <a:gd name="T21" fmla="*/ 2 h 1289"/>
                  <a:gd name="T22" fmla="*/ 1 w 344"/>
                  <a:gd name="T23" fmla="*/ 2 h 1289"/>
                  <a:gd name="T24" fmla="*/ 1 w 344"/>
                  <a:gd name="T25" fmla="*/ 2 h 1289"/>
                  <a:gd name="T26" fmla="*/ 1 w 344"/>
                  <a:gd name="T27" fmla="*/ 2 h 1289"/>
                  <a:gd name="T28" fmla="*/ 1 w 344"/>
                  <a:gd name="T29" fmla="*/ 2 h 1289"/>
                  <a:gd name="T30" fmla="*/ 1 w 344"/>
                  <a:gd name="T31" fmla="*/ 3 h 1289"/>
                  <a:gd name="T32" fmla="*/ 1 w 344"/>
                  <a:gd name="T33" fmla="*/ 3 h 1289"/>
                  <a:gd name="T34" fmla="*/ 1 w 344"/>
                  <a:gd name="T35" fmla="*/ 3 h 1289"/>
                  <a:gd name="T36" fmla="*/ 0 w 344"/>
                  <a:gd name="T37" fmla="*/ 3 h 128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44"/>
                  <a:gd name="T58" fmla="*/ 0 h 1289"/>
                  <a:gd name="T59" fmla="*/ 344 w 344"/>
                  <a:gd name="T60" fmla="*/ 1289 h 128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44" h="1289">
                    <a:moveTo>
                      <a:pt x="344" y="0"/>
                    </a:moveTo>
                    <a:lnTo>
                      <a:pt x="344" y="5"/>
                    </a:lnTo>
                    <a:lnTo>
                      <a:pt x="344" y="8"/>
                    </a:lnTo>
                    <a:lnTo>
                      <a:pt x="343" y="93"/>
                    </a:lnTo>
                    <a:lnTo>
                      <a:pt x="339" y="176"/>
                    </a:lnTo>
                    <a:lnTo>
                      <a:pt x="331" y="259"/>
                    </a:lnTo>
                    <a:lnTo>
                      <a:pt x="323" y="343"/>
                    </a:lnTo>
                    <a:lnTo>
                      <a:pt x="309" y="426"/>
                    </a:lnTo>
                    <a:lnTo>
                      <a:pt x="294" y="509"/>
                    </a:lnTo>
                    <a:lnTo>
                      <a:pt x="276" y="590"/>
                    </a:lnTo>
                    <a:lnTo>
                      <a:pt x="256" y="672"/>
                    </a:lnTo>
                    <a:lnTo>
                      <a:pt x="233" y="752"/>
                    </a:lnTo>
                    <a:lnTo>
                      <a:pt x="208" y="832"/>
                    </a:lnTo>
                    <a:lnTo>
                      <a:pt x="180" y="910"/>
                    </a:lnTo>
                    <a:lnTo>
                      <a:pt x="148" y="988"/>
                    </a:lnTo>
                    <a:lnTo>
                      <a:pt x="115" y="1065"/>
                    </a:lnTo>
                    <a:lnTo>
                      <a:pt x="80" y="1141"/>
                    </a:lnTo>
                    <a:lnTo>
                      <a:pt x="42" y="1216"/>
                    </a:lnTo>
                    <a:lnTo>
                      <a:pt x="0" y="1289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" name="Group 31"/>
            <p:cNvGrpSpPr>
              <a:grpSpLocks/>
            </p:cNvGrpSpPr>
            <p:nvPr/>
          </p:nvGrpSpPr>
          <p:grpSpPr bwMode="auto">
            <a:xfrm>
              <a:off x="2282" y="2980"/>
              <a:ext cx="1103" cy="1138"/>
              <a:chOff x="2224" y="2877"/>
              <a:chExt cx="1103" cy="1138"/>
            </a:xfrm>
          </p:grpSpPr>
          <p:sp>
            <p:nvSpPr>
              <p:cNvPr id="4163" name="Freeform 32"/>
              <p:cNvSpPr>
                <a:spLocks/>
              </p:cNvSpPr>
              <p:nvPr/>
            </p:nvSpPr>
            <p:spPr bwMode="auto">
              <a:xfrm>
                <a:off x="2224" y="2877"/>
                <a:ext cx="1103" cy="1102"/>
              </a:xfrm>
              <a:custGeom>
                <a:avLst/>
                <a:gdLst>
                  <a:gd name="T0" fmla="*/ 4 w 2207"/>
                  <a:gd name="T1" fmla="*/ 2 h 2206"/>
                  <a:gd name="T2" fmla="*/ 4 w 2207"/>
                  <a:gd name="T3" fmla="*/ 2 h 2206"/>
                  <a:gd name="T4" fmla="*/ 4 w 2207"/>
                  <a:gd name="T5" fmla="*/ 2 h 2206"/>
                  <a:gd name="T6" fmla="*/ 4 w 2207"/>
                  <a:gd name="T7" fmla="*/ 2 h 2206"/>
                  <a:gd name="T8" fmla="*/ 3 w 2207"/>
                  <a:gd name="T9" fmla="*/ 3 h 2206"/>
                  <a:gd name="T10" fmla="*/ 3 w 2207"/>
                  <a:gd name="T11" fmla="*/ 3 h 2206"/>
                  <a:gd name="T12" fmla="*/ 3 w 2207"/>
                  <a:gd name="T13" fmla="*/ 3 h 2206"/>
                  <a:gd name="T14" fmla="*/ 3 w 2207"/>
                  <a:gd name="T15" fmla="*/ 3 h 2206"/>
                  <a:gd name="T16" fmla="*/ 3 w 2207"/>
                  <a:gd name="T17" fmla="*/ 3 h 2206"/>
                  <a:gd name="T18" fmla="*/ 3 w 2207"/>
                  <a:gd name="T19" fmla="*/ 3 h 2206"/>
                  <a:gd name="T20" fmla="*/ 3 w 2207"/>
                  <a:gd name="T21" fmla="*/ 3 h 2206"/>
                  <a:gd name="T22" fmla="*/ 3 w 2207"/>
                  <a:gd name="T23" fmla="*/ 3 h 2206"/>
                  <a:gd name="T24" fmla="*/ 3 w 2207"/>
                  <a:gd name="T25" fmla="*/ 3 h 2206"/>
                  <a:gd name="T26" fmla="*/ 2 w 2207"/>
                  <a:gd name="T27" fmla="*/ 4 h 2206"/>
                  <a:gd name="T28" fmla="*/ 2 w 2207"/>
                  <a:gd name="T29" fmla="*/ 4 h 2206"/>
                  <a:gd name="T30" fmla="*/ 2 w 2207"/>
                  <a:gd name="T31" fmla="*/ 4 h 2206"/>
                  <a:gd name="T32" fmla="*/ 2 w 2207"/>
                  <a:gd name="T33" fmla="*/ 4 h 2206"/>
                  <a:gd name="T34" fmla="*/ 0 w 2207"/>
                  <a:gd name="T35" fmla="*/ 0 h 2206"/>
                  <a:gd name="T36" fmla="*/ 4 w 2207"/>
                  <a:gd name="T37" fmla="*/ 2 h 220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207"/>
                  <a:gd name="T58" fmla="*/ 0 h 2206"/>
                  <a:gd name="T59" fmla="*/ 2207 w 2207"/>
                  <a:gd name="T60" fmla="*/ 2206 h 220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207" h="2206">
                    <a:moveTo>
                      <a:pt x="2207" y="1279"/>
                    </a:moveTo>
                    <a:lnTo>
                      <a:pt x="2164" y="1351"/>
                    </a:lnTo>
                    <a:lnTo>
                      <a:pt x="2119" y="1421"/>
                    </a:lnTo>
                    <a:lnTo>
                      <a:pt x="2072" y="1489"/>
                    </a:lnTo>
                    <a:lnTo>
                      <a:pt x="2022" y="1556"/>
                    </a:lnTo>
                    <a:lnTo>
                      <a:pt x="1971" y="1620"/>
                    </a:lnTo>
                    <a:lnTo>
                      <a:pt x="1918" y="1682"/>
                    </a:lnTo>
                    <a:lnTo>
                      <a:pt x="1861" y="1743"/>
                    </a:lnTo>
                    <a:lnTo>
                      <a:pt x="1804" y="1803"/>
                    </a:lnTo>
                    <a:lnTo>
                      <a:pt x="1745" y="1860"/>
                    </a:lnTo>
                    <a:lnTo>
                      <a:pt x="1683" y="1917"/>
                    </a:lnTo>
                    <a:lnTo>
                      <a:pt x="1621" y="1970"/>
                    </a:lnTo>
                    <a:lnTo>
                      <a:pt x="1557" y="2021"/>
                    </a:lnTo>
                    <a:lnTo>
                      <a:pt x="1490" y="2071"/>
                    </a:lnTo>
                    <a:lnTo>
                      <a:pt x="1422" y="2118"/>
                    </a:lnTo>
                    <a:lnTo>
                      <a:pt x="1352" y="2163"/>
                    </a:lnTo>
                    <a:lnTo>
                      <a:pt x="1280" y="2206"/>
                    </a:lnTo>
                    <a:lnTo>
                      <a:pt x="0" y="0"/>
                    </a:lnTo>
                    <a:lnTo>
                      <a:pt x="2207" y="1279"/>
                    </a:lnTo>
                    <a:close/>
                  </a:path>
                </a:pathLst>
              </a:custGeom>
              <a:solidFill>
                <a:srgbClr val="4B4B4D">
                  <a:alpha val="5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64" name="Freeform 33"/>
              <p:cNvSpPr>
                <a:spLocks/>
              </p:cNvSpPr>
              <p:nvPr/>
            </p:nvSpPr>
            <p:spPr bwMode="auto">
              <a:xfrm>
                <a:off x="2864" y="3552"/>
                <a:ext cx="463" cy="463"/>
              </a:xfrm>
              <a:custGeom>
                <a:avLst/>
                <a:gdLst>
                  <a:gd name="T0" fmla="*/ 1 w 927"/>
                  <a:gd name="T1" fmla="*/ 0 h 927"/>
                  <a:gd name="T2" fmla="*/ 1 w 927"/>
                  <a:gd name="T3" fmla="*/ 0 h 927"/>
                  <a:gd name="T4" fmla="*/ 1 w 927"/>
                  <a:gd name="T5" fmla="*/ 0 h 927"/>
                  <a:gd name="T6" fmla="*/ 1 w 927"/>
                  <a:gd name="T7" fmla="*/ 0 h 927"/>
                  <a:gd name="T8" fmla="*/ 1 w 927"/>
                  <a:gd name="T9" fmla="*/ 0 h 927"/>
                  <a:gd name="T10" fmla="*/ 1 w 927"/>
                  <a:gd name="T11" fmla="*/ 0 h 927"/>
                  <a:gd name="T12" fmla="*/ 1 w 927"/>
                  <a:gd name="T13" fmla="*/ 0 h 927"/>
                  <a:gd name="T14" fmla="*/ 1 w 927"/>
                  <a:gd name="T15" fmla="*/ 0 h 927"/>
                  <a:gd name="T16" fmla="*/ 1 w 927"/>
                  <a:gd name="T17" fmla="*/ 1 h 927"/>
                  <a:gd name="T18" fmla="*/ 0 w 927"/>
                  <a:gd name="T19" fmla="*/ 1 h 927"/>
                  <a:gd name="T20" fmla="*/ 0 w 927"/>
                  <a:gd name="T21" fmla="*/ 1 h 927"/>
                  <a:gd name="T22" fmla="*/ 0 w 927"/>
                  <a:gd name="T23" fmla="*/ 1 h 927"/>
                  <a:gd name="T24" fmla="*/ 0 w 927"/>
                  <a:gd name="T25" fmla="*/ 1 h 927"/>
                  <a:gd name="T26" fmla="*/ 0 w 927"/>
                  <a:gd name="T27" fmla="*/ 1 h 927"/>
                  <a:gd name="T28" fmla="*/ 0 w 927"/>
                  <a:gd name="T29" fmla="*/ 1 h 927"/>
                  <a:gd name="T30" fmla="*/ 0 w 927"/>
                  <a:gd name="T31" fmla="*/ 1 h 927"/>
                  <a:gd name="T32" fmla="*/ 0 w 927"/>
                  <a:gd name="T33" fmla="*/ 1 h 92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27"/>
                  <a:gd name="T52" fmla="*/ 0 h 927"/>
                  <a:gd name="T53" fmla="*/ 927 w 927"/>
                  <a:gd name="T54" fmla="*/ 927 h 92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27" h="927">
                    <a:moveTo>
                      <a:pt x="927" y="0"/>
                    </a:moveTo>
                    <a:lnTo>
                      <a:pt x="884" y="72"/>
                    </a:lnTo>
                    <a:lnTo>
                      <a:pt x="839" y="142"/>
                    </a:lnTo>
                    <a:lnTo>
                      <a:pt x="792" y="210"/>
                    </a:lnTo>
                    <a:lnTo>
                      <a:pt x="742" y="277"/>
                    </a:lnTo>
                    <a:lnTo>
                      <a:pt x="691" y="341"/>
                    </a:lnTo>
                    <a:lnTo>
                      <a:pt x="638" y="403"/>
                    </a:lnTo>
                    <a:lnTo>
                      <a:pt x="581" y="464"/>
                    </a:lnTo>
                    <a:lnTo>
                      <a:pt x="524" y="524"/>
                    </a:lnTo>
                    <a:lnTo>
                      <a:pt x="465" y="581"/>
                    </a:lnTo>
                    <a:lnTo>
                      <a:pt x="403" y="638"/>
                    </a:lnTo>
                    <a:lnTo>
                      <a:pt x="341" y="691"/>
                    </a:lnTo>
                    <a:lnTo>
                      <a:pt x="277" y="742"/>
                    </a:lnTo>
                    <a:lnTo>
                      <a:pt x="210" y="792"/>
                    </a:lnTo>
                    <a:lnTo>
                      <a:pt x="142" y="839"/>
                    </a:lnTo>
                    <a:lnTo>
                      <a:pt x="72" y="884"/>
                    </a:lnTo>
                    <a:lnTo>
                      <a:pt x="0" y="927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2196" y="2920"/>
              <a:ext cx="647" cy="1276"/>
              <a:chOff x="2196" y="2920"/>
              <a:chExt cx="647" cy="1276"/>
            </a:xfrm>
          </p:grpSpPr>
          <p:sp>
            <p:nvSpPr>
              <p:cNvPr id="4161" name="Freeform 35"/>
              <p:cNvSpPr>
                <a:spLocks/>
              </p:cNvSpPr>
              <p:nvPr/>
            </p:nvSpPr>
            <p:spPr bwMode="auto">
              <a:xfrm>
                <a:off x="2199" y="2920"/>
                <a:ext cx="644" cy="1276"/>
              </a:xfrm>
              <a:custGeom>
                <a:avLst/>
                <a:gdLst>
                  <a:gd name="T0" fmla="*/ 3 w 1287"/>
                  <a:gd name="T1" fmla="*/ 5 h 2552"/>
                  <a:gd name="T2" fmla="*/ 3 w 1287"/>
                  <a:gd name="T3" fmla="*/ 5 h 2552"/>
                  <a:gd name="T4" fmla="*/ 3 w 1287"/>
                  <a:gd name="T5" fmla="*/ 5 h 2552"/>
                  <a:gd name="T6" fmla="*/ 3 w 1287"/>
                  <a:gd name="T7" fmla="*/ 5 h 2552"/>
                  <a:gd name="T8" fmla="*/ 2 w 1287"/>
                  <a:gd name="T9" fmla="*/ 5 h 2552"/>
                  <a:gd name="T10" fmla="*/ 2 w 1287"/>
                  <a:gd name="T11" fmla="*/ 5 h 2552"/>
                  <a:gd name="T12" fmla="*/ 2 w 1287"/>
                  <a:gd name="T13" fmla="*/ 5 h 2552"/>
                  <a:gd name="T14" fmla="*/ 2 w 1287"/>
                  <a:gd name="T15" fmla="*/ 5 h 2552"/>
                  <a:gd name="T16" fmla="*/ 2 w 1287"/>
                  <a:gd name="T17" fmla="*/ 5 h 2552"/>
                  <a:gd name="T18" fmla="*/ 2 w 1287"/>
                  <a:gd name="T19" fmla="*/ 5 h 2552"/>
                  <a:gd name="T20" fmla="*/ 1 w 1287"/>
                  <a:gd name="T21" fmla="*/ 5 h 2552"/>
                  <a:gd name="T22" fmla="*/ 1 w 1287"/>
                  <a:gd name="T23" fmla="*/ 5 h 2552"/>
                  <a:gd name="T24" fmla="*/ 1 w 1287"/>
                  <a:gd name="T25" fmla="*/ 5 h 2552"/>
                  <a:gd name="T26" fmla="*/ 1 w 1287"/>
                  <a:gd name="T27" fmla="*/ 5 h 2552"/>
                  <a:gd name="T28" fmla="*/ 1 w 1287"/>
                  <a:gd name="T29" fmla="*/ 5 h 2552"/>
                  <a:gd name="T30" fmla="*/ 1 w 1287"/>
                  <a:gd name="T31" fmla="*/ 5 h 2552"/>
                  <a:gd name="T32" fmla="*/ 1 w 1287"/>
                  <a:gd name="T33" fmla="*/ 5 h 2552"/>
                  <a:gd name="T34" fmla="*/ 1 w 1287"/>
                  <a:gd name="T35" fmla="*/ 5 h 2552"/>
                  <a:gd name="T36" fmla="*/ 0 w 1287"/>
                  <a:gd name="T37" fmla="*/ 5 h 2552"/>
                  <a:gd name="T38" fmla="*/ 1 w 1287"/>
                  <a:gd name="T39" fmla="*/ 0 h 2552"/>
                  <a:gd name="T40" fmla="*/ 3 w 1287"/>
                  <a:gd name="T41" fmla="*/ 5 h 255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287"/>
                  <a:gd name="T64" fmla="*/ 0 h 2552"/>
                  <a:gd name="T65" fmla="*/ 1287 w 1287"/>
                  <a:gd name="T66" fmla="*/ 2552 h 255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287" h="2552">
                    <a:moveTo>
                      <a:pt x="1287" y="2208"/>
                    </a:moveTo>
                    <a:lnTo>
                      <a:pt x="1214" y="2249"/>
                    </a:lnTo>
                    <a:lnTo>
                      <a:pt x="1139" y="2287"/>
                    </a:lnTo>
                    <a:lnTo>
                      <a:pt x="1063" y="2322"/>
                    </a:lnTo>
                    <a:lnTo>
                      <a:pt x="986" y="2356"/>
                    </a:lnTo>
                    <a:lnTo>
                      <a:pt x="908" y="2387"/>
                    </a:lnTo>
                    <a:lnTo>
                      <a:pt x="830" y="2416"/>
                    </a:lnTo>
                    <a:lnTo>
                      <a:pt x="750" y="2440"/>
                    </a:lnTo>
                    <a:lnTo>
                      <a:pt x="670" y="2464"/>
                    </a:lnTo>
                    <a:lnTo>
                      <a:pt x="589" y="2484"/>
                    </a:lnTo>
                    <a:lnTo>
                      <a:pt x="507" y="2502"/>
                    </a:lnTo>
                    <a:lnTo>
                      <a:pt x="426" y="2517"/>
                    </a:lnTo>
                    <a:lnTo>
                      <a:pt x="342" y="2530"/>
                    </a:lnTo>
                    <a:lnTo>
                      <a:pt x="259" y="2539"/>
                    </a:lnTo>
                    <a:lnTo>
                      <a:pt x="176" y="2547"/>
                    </a:lnTo>
                    <a:lnTo>
                      <a:pt x="93" y="2550"/>
                    </a:lnTo>
                    <a:lnTo>
                      <a:pt x="8" y="2552"/>
                    </a:lnTo>
                    <a:lnTo>
                      <a:pt x="5" y="2552"/>
                    </a:lnTo>
                    <a:lnTo>
                      <a:pt x="0" y="2552"/>
                    </a:lnTo>
                    <a:lnTo>
                      <a:pt x="8" y="0"/>
                    </a:lnTo>
                    <a:lnTo>
                      <a:pt x="1287" y="2208"/>
                    </a:lnTo>
                    <a:close/>
                  </a:path>
                </a:pathLst>
              </a:custGeom>
              <a:solidFill>
                <a:srgbClr val="4B4B4D">
                  <a:alpha val="7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62" name="Freeform 36"/>
              <p:cNvSpPr>
                <a:spLocks/>
              </p:cNvSpPr>
              <p:nvPr/>
            </p:nvSpPr>
            <p:spPr bwMode="auto">
              <a:xfrm>
                <a:off x="2196" y="4024"/>
                <a:ext cx="644" cy="172"/>
              </a:xfrm>
              <a:custGeom>
                <a:avLst/>
                <a:gdLst>
                  <a:gd name="T0" fmla="*/ 3 w 1287"/>
                  <a:gd name="T1" fmla="*/ 0 h 344"/>
                  <a:gd name="T2" fmla="*/ 3 w 1287"/>
                  <a:gd name="T3" fmla="*/ 1 h 344"/>
                  <a:gd name="T4" fmla="*/ 3 w 1287"/>
                  <a:gd name="T5" fmla="*/ 1 h 344"/>
                  <a:gd name="T6" fmla="*/ 3 w 1287"/>
                  <a:gd name="T7" fmla="*/ 1 h 344"/>
                  <a:gd name="T8" fmla="*/ 2 w 1287"/>
                  <a:gd name="T9" fmla="*/ 1 h 344"/>
                  <a:gd name="T10" fmla="*/ 2 w 1287"/>
                  <a:gd name="T11" fmla="*/ 1 h 344"/>
                  <a:gd name="T12" fmla="*/ 2 w 1287"/>
                  <a:gd name="T13" fmla="*/ 1 h 344"/>
                  <a:gd name="T14" fmla="*/ 2 w 1287"/>
                  <a:gd name="T15" fmla="*/ 1 h 344"/>
                  <a:gd name="T16" fmla="*/ 2 w 1287"/>
                  <a:gd name="T17" fmla="*/ 1 h 344"/>
                  <a:gd name="T18" fmla="*/ 2 w 1287"/>
                  <a:gd name="T19" fmla="*/ 1 h 344"/>
                  <a:gd name="T20" fmla="*/ 1 w 1287"/>
                  <a:gd name="T21" fmla="*/ 1 h 344"/>
                  <a:gd name="T22" fmla="*/ 1 w 1287"/>
                  <a:gd name="T23" fmla="*/ 1 h 344"/>
                  <a:gd name="T24" fmla="*/ 1 w 1287"/>
                  <a:gd name="T25" fmla="*/ 1 h 344"/>
                  <a:gd name="T26" fmla="*/ 1 w 1287"/>
                  <a:gd name="T27" fmla="*/ 1 h 344"/>
                  <a:gd name="T28" fmla="*/ 1 w 1287"/>
                  <a:gd name="T29" fmla="*/ 1 h 344"/>
                  <a:gd name="T30" fmla="*/ 1 w 1287"/>
                  <a:gd name="T31" fmla="*/ 1 h 344"/>
                  <a:gd name="T32" fmla="*/ 1 w 1287"/>
                  <a:gd name="T33" fmla="*/ 1 h 344"/>
                  <a:gd name="T34" fmla="*/ 1 w 1287"/>
                  <a:gd name="T35" fmla="*/ 1 h 344"/>
                  <a:gd name="T36" fmla="*/ 0 w 1287"/>
                  <a:gd name="T37" fmla="*/ 1 h 34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87"/>
                  <a:gd name="T58" fmla="*/ 0 h 344"/>
                  <a:gd name="T59" fmla="*/ 1287 w 1287"/>
                  <a:gd name="T60" fmla="*/ 344 h 34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87" h="344">
                    <a:moveTo>
                      <a:pt x="1287" y="0"/>
                    </a:moveTo>
                    <a:lnTo>
                      <a:pt x="1214" y="41"/>
                    </a:lnTo>
                    <a:lnTo>
                      <a:pt x="1139" y="79"/>
                    </a:lnTo>
                    <a:lnTo>
                      <a:pt x="1063" y="114"/>
                    </a:lnTo>
                    <a:lnTo>
                      <a:pt x="986" y="148"/>
                    </a:lnTo>
                    <a:lnTo>
                      <a:pt x="908" y="179"/>
                    </a:lnTo>
                    <a:lnTo>
                      <a:pt x="830" y="208"/>
                    </a:lnTo>
                    <a:lnTo>
                      <a:pt x="750" y="232"/>
                    </a:lnTo>
                    <a:lnTo>
                      <a:pt x="670" y="256"/>
                    </a:lnTo>
                    <a:lnTo>
                      <a:pt x="589" y="276"/>
                    </a:lnTo>
                    <a:lnTo>
                      <a:pt x="507" y="294"/>
                    </a:lnTo>
                    <a:lnTo>
                      <a:pt x="426" y="309"/>
                    </a:lnTo>
                    <a:lnTo>
                      <a:pt x="342" y="322"/>
                    </a:lnTo>
                    <a:lnTo>
                      <a:pt x="259" y="331"/>
                    </a:lnTo>
                    <a:lnTo>
                      <a:pt x="176" y="339"/>
                    </a:lnTo>
                    <a:lnTo>
                      <a:pt x="93" y="342"/>
                    </a:lnTo>
                    <a:lnTo>
                      <a:pt x="8" y="344"/>
                    </a:lnTo>
                    <a:lnTo>
                      <a:pt x="5" y="344"/>
                    </a:lnTo>
                    <a:lnTo>
                      <a:pt x="0" y="344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1480" y="2925"/>
              <a:ext cx="698" cy="1276"/>
              <a:chOff x="1535" y="2886"/>
              <a:chExt cx="698" cy="1276"/>
            </a:xfrm>
          </p:grpSpPr>
          <p:sp>
            <p:nvSpPr>
              <p:cNvPr id="4159" name="Freeform 38"/>
              <p:cNvSpPr>
                <a:spLocks/>
              </p:cNvSpPr>
              <p:nvPr/>
            </p:nvSpPr>
            <p:spPr bwMode="auto">
              <a:xfrm>
                <a:off x="1587" y="2886"/>
                <a:ext cx="646" cy="1276"/>
              </a:xfrm>
              <a:custGeom>
                <a:avLst/>
                <a:gdLst>
                  <a:gd name="T0" fmla="*/ 3 w 1291"/>
                  <a:gd name="T1" fmla="*/ 5 h 2552"/>
                  <a:gd name="T2" fmla="*/ 3 w 1291"/>
                  <a:gd name="T3" fmla="*/ 5 h 2552"/>
                  <a:gd name="T4" fmla="*/ 3 w 1291"/>
                  <a:gd name="T5" fmla="*/ 5 h 2552"/>
                  <a:gd name="T6" fmla="*/ 3 w 1291"/>
                  <a:gd name="T7" fmla="*/ 5 h 2552"/>
                  <a:gd name="T8" fmla="*/ 2 w 1291"/>
                  <a:gd name="T9" fmla="*/ 5 h 2552"/>
                  <a:gd name="T10" fmla="*/ 2 w 1291"/>
                  <a:gd name="T11" fmla="*/ 5 h 2552"/>
                  <a:gd name="T12" fmla="*/ 2 w 1291"/>
                  <a:gd name="T13" fmla="*/ 5 h 2552"/>
                  <a:gd name="T14" fmla="*/ 2 w 1291"/>
                  <a:gd name="T15" fmla="*/ 5 h 2552"/>
                  <a:gd name="T16" fmla="*/ 2 w 1291"/>
                  <a:gd name="T17" fmla="*/ 5 h 2552"/>
                  <a:gd name="T18" fmla="*/ 2 w 1291"/>
                  <a:gd name="T19" fmla="*/ 5 h 2552"/>
                  <a:gd name="T20" fmla="*/ 1 w 1291"/>
                  <a:gd name="T21" fmla="*/ 5 h 2552"/>
                  <a:gd name="T22" fmla="*/ 1 w 1291"/>
                  <a:gd name="T23" fmla="*/ 5 h 2552"/>
                  <a:gd name="T24" fmla="*/ 1 w 1291"/>
                  <a:gd name="T25" fmla="*/ 5 h 2552"/>
                  <a:gd name="T26" fmla="*/ 1 w 1291"/>
                  <a:gd name="T27" fmla="*/ 5 h 2552"/>
                  <a:gd name="T28" fmla="*/ 1 w 1291"/>
                  <a:gd name="T29" fmla="*/ 5 h 2552"/>
                  <a:gd name="T30" fmla="*/ 1 w 1291"/>
                  <a:gd name="T31" fmla="*/ 5 h 2552"/>
                  <a:gd name="T32" fmla="*/ 0 w 1291"/>
                  <a:gd name="T33" fmla="*/ 5 h 2552"/>
                  <a:gd name="T34" fmla="*/ 3 w 1291"/>
                  <a:gd name="T35" fmla="*/ 0 h 2552"/>
                  <a:gd name="T36" fmla="*/ 3 w 1291"/>
                  <a:gd name="T37" fmla="*/ 5 h 255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91"/>
                  <a:gd name="T58" fmla="*/ 0 h 2552"/>
                  <a:gd name="T59" fmla="*/ 1291 w 1291"/>
                  <a:gd name="T60" fmla="*/ 2552 h 255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91" h="2552">
                    <a:moveTo>
                      <a:pt x="1283" y="2552"/>
                    </a:moveTo>
                    <a:lnTo>
                      <a:pt x="1198" y="2550"/>
                    </a:lnTo>
                    <a:lnTo>
                      <a:pt x="1115" y="2545"/>
                    </a:lnTo>
                    <a:lnTo>
                      <a:pt x="1030" y="2538"/>
                    </a:lnTo>
                    <a:lnTo>
                      <a:pt x="947" y="2528"/>
                    </a:lnTo>
                    <a:lnTo>
                      <a:pt x="864" y="2515"/>
                    </a:lnTo>
                    <a:lnTo>
                      <a:pt x="782" y="2500"/>
                    </a:lnTo>
                    <a:lnTo>
                      <a:pt x="699" y="2482"/>
                    </a:lnTo>
                    <a:lnTo>
                      <a:pt x="619" y="2462"/>
                    </a:lnTo>
                    <a:lnTo>
                      <a:pt x="538" y="2437"/>
                    </a:lnTo>
                    <a:lnTo>
                      <a:pt x="458" y="2412"/>
                    </a:lnTo>
                    <a:lnTo>
                      <a:pt x="380" y="2382"/>
                    </a:lnTo>
                    <a:lnTo>
                      <a:pt x="302" y="2352"/>
                    </a:lnTo>
                    <a:lnTo>
                      <a:pt x="225" y="2317"/>
                    </a:lnTo>
                    <a:lnTo>
                      <a:pt x="149" y="2281"/>
                    </a:lnTo>
                    <a:lnTo>
                      <a:pt x="74" y="2242"/>
                    </a:lnTo>
                    <a:lnTo>
                      <a:pt x="0" y="2201"/>
                    </a:lnTo>
                    <a:lnTo>
                      <a:pt x="1291" y="0"/>
                    </a:lnTo>
                    <a:lnTo>
                      <a:pt x="1283" y="2552"/>
                    </a:lnTo>
                    <a:close/>
                  </a:path>
                </a:pathLst>
              </a:custGeom>
              <a:solidFill>
                <a:srgbClr val="C50C2E">
                  <a:alpha val="8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60" name="Freeform 39"/>
              <p:cNvSpPr>
                <a:spLocks/>
              </p:cNvSpPr>
              <p:nvPr/>
            </p:nvSpPr>
            <p:spPr bwMode="auto">
              <a:xfrm>
                <a:off x="1535" y="3986"/>
                <a:ext cx="641" cy="176"/>
              </a:xfrm>
              <a:custGeom>
                <a:avLst/>
                <a:gdLst>
                  <a:gd name="T0" fmla="*/ 2 w 1283"/>
                  <a:gd name="T1" fmla="*/ 1 h 351"/>
                  <a:gd name="T2" fmla="*/ 2 w 1283"/>
                  <a:gd name="T3" fmla="*/ 1 h 351"/>
                  <a:gd name="T4" fmla="*/ 2 w 1283"/>
                  <a:gd name="T5" fmla="*/ 1 h 351"/>
                  <a:gd name="T6" fmla="*/ 2 w 1283"/>
                  <a:gd name="T7" fmla="*/ 1 h 351"/>
                  <a:gd name="T8" fmla="*/ 1 w 1283"/>
                  <a:gd name="T9" fmla="*/ 1 h 351"/>
                  <a:gd name="T10" fmla="*/ 1 w 1283"/>
                  <a:gd name="T11" fmla="*/ 1 h 351"/>
                  <a:gd name="T12" fmla="*/ 1 w 1283"/>
                  <a:gd name="T13" fmla="*/ 1 h 351"/>
                  <a:gd name="T14" fmla="*/ 1 w 1283"/>
                  <a:gd name="T15" fmla="*/ 1 h 351"/>
                  <a:gd name="T16" fmla="*/ 1 w 1283"/>
                  <a:gd name="T17" fmla="*/ 1 h 351"/>
                  <a:gd name="T18" fmla="*/ 1 w 1283"/>
                  <a:gd name="T19" fmla="*/ 1 h 351"/>
                  <a:gd name="T20" fmla="*/ 0 w 1283"/>
                  <a:gd name="T21" fmla="*/ 1 h 351"/>
                  <a:gd name="T22" fmla="*/ 0 w 1283"/>
                  <a:gd name="T23" fmla="*/ 1 h 351"/>
                  <a:gd name="T24" fmla="*/ 0 w 1283"/>
                  <a:gd name="T25" fmla="*/ 1 h 351"/>
                  <a:gd name="T26" fmla="*/ 0 w 1283"/>
                  <a:gd name="T27" fmla="*/ 1 h 351"/>
                  <a:gd name="T28" fmla="*/ 0 w 1283"/>
                  <a:gd name="T29" fmla="*/ 1 h 351"/>
                  <a:gd name="T30" fmla="*/ 0 w 1283"/>
                  <a:gd name="T31" fmla="*/ 1 h 351"/>
                  <a:gd name="T32" fmla="*/ 0 w 1283"/>
                  <a:gd name="T33" fmla="*/ 0 h 3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83"/>
                  <a:gd name="T52" fmla="*/ 0 h 351"/>
                  <a:gd name="T53" fmla="*/ 1283 w 1283"/>
                  <a:gd name="T54" fmla="*/ 351 h 3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83" h="351">
                    <a:moveTo>
                      <a:pt x="1283" y="351"/>
                    </a:moveTo>
                    <a:lnTo>
                      <a:pt x="1198" y="349"/>
                    </a:lnTo>
                    <a:lnTo>
                      <a:pt x="1115" y="344"/>
                    </a:lnTo>
                    <a:lnTo>
                      <a:pt x="1030" y="337"/>
                    </a:lnTo>
                    <a:lnTo>
                      <a:pt x="947" y="327"/>
                    </a:lnTo>
                    <a:lnTo>
                      <a:pt x="864" y="314"/>
                    </a:lnTo>
                    <a:lnTo>
                      <a:pt x="782" y="299"/>
                    </a:lnTo>
                    <a:lnTo>
                      <a:pt x="699" y="281"/>
                    </a:lnTo>
                    <a:lnTo>
                      <a:pt x="619" y="261"/>
                    </a:lnTo>
                    <a:lnTo>
                      <a:pt x="538" y="236"/>
                    </a:lnTo>
                    <a:lnTo>
                      <a:pt x="458" y="211"/>
                    </a:lnTo>
                    <a:lnTo>
                      <a:pt x="380" y="181"/>
                    </a:lnTo>
                    <a:lnTo>
                      <a:pt x="302" y="151"/>
                    </a:lnTo>
                    <a:lnTo>
                      <a:pt x="225" y="116"/>
                    </a:lnTo>
                    <a:lnTo>
                      <a:pt x="149" y="80"/>
                    </a:lnTo>
                    <a:lnTo>
                      <a:pt x="74" y="41"/>
                    </a:ln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2" name="Group 40"/>
            <p:cNvGrpSpPr>
              <a:grpSpLocks/>
            </p:cNvGrpSpPr>
            <p:nvPr/>
          </p:nvGrpSpPr>
          <p:grpSpPr bwMode="auto">
            <a:xfrm>
              <a:off x="935" y="3033"/>
              <a:ext cx="1131" cy="1100"/>
              <a:chOff x="1065" y="2924"/>
              <a:chExt cx="1131" cy="1100"/>
            </a:xfrm>
          </p:grpSpPr>
          <p:sp>
            <p:nvSpPr>
              <p:cNvPr id="4157" name="Freeform 41"/>
              <p:cNvSpPr>
                <a:spLocks/>
              </p:cNvSpPr>
              <p:nvPr/>
            </p:nvSpPr>
            <p:spPr bwMode="auto">
              <a:xfrm>
                <a:off x="1090" y="2924"/>
                <a:ext cx="1106" cy="1100"/>
              </a:xfrm>
              <a:custGeom>
                <a:avLst/>
                <a:gdLst>
                  <a:gd name="T0" fmla="*/ 2 w 2210"/>
                  <a:gd name="T1" fmla="*/ 4 h 2200"/>
                  <a:gd name="T2" fmla="*/ 2 w 2210"/>
                  <a:gd name="T3" fmla="*/ 4 h 2200"/>
                  <a:gd name="T4" fmla="*/ 2 w 2210"/>
                  <a:gd name="T5" fmla="*/ 4 h 2200"/>
                  <a:gd name="T6" fmla="*/ 2 w 2210"/>
                  <a:gd name="T7" fmla="*/ 4 h 2200"/>
                  <a:gd name="T8" fmla="*/ 2 w 2210"/>
                  <a:gd name="T9" fmla="*/ 3 h 2200"/>
                  <a:gd name="T10" fmla="*/ 2 w 2210"/>
                  <a:gd name="T11" fmla="*/ 3 h 2200"/>
                  <a:gd name="T12" fmla="*/ 2 w 2210"/>
                  <a:gd name="T13" fmla="*/ 3 h 2200"/>
                  <a:gd name="T14" fmla="*/ 1 w 2210"/>
                  <a:gd name="T15" fmla="*/ 3 h 2200"/>
                  <a:gd name="T16" fmla="*/ 1 w 2210"/>
                  <a:gd name="T17" fmla="*/ 3 h 2200"/>
                  <a:gd name="T18" fmla="*/ 1 w 2210"/>
                  <a:gd name="T19" fmla="*/ 3 h 2200"/>
                  <a:gd name="T20" fmla="*/ 1 w 2210"/>
                  <a:gd name="T21" fmla="*/ 3 h 2200"/>
                  <a:gd name="T22" fmla="*/ 1 w 2210"/>
                  <a:gd name="T23" fmla="*/ 3 h 2200"/>
                  <a:gd name="T24" fmla="*/ 1 w 2210"/>
                  <a:gd name="T25" fmla="*/ 3 h 2200"/>
                  <a:gd name="T26" fmla="*/ 1 w 2210"/>
                  <a:gd name="T27" fmla="*/ 2 h 2200"/>
                  <a:gd name="T28" fmla="*/ 1 w 2210"/>
                  <a:gd name="T29" fmla="*/ 2 h 2200"/>
                  <a:gd name="T30" fmla="*/ 1 w 2210"/>
                  <a:gd name="T31" fmla="*/ 2 h 2200"/>
                  <a:gd name="T32" fmla="*/ 0 w 2210"/>
                  <a:gd name="T33" fmla="*/ 2 h 2200"/>
                  <a:gd name="T34" fmla="*/ 5 w 2210"/>
                  <a:gd name="T35" fmla="*/ 0 h 2200"/>
                  <a:gd name="T36" fmla="*/ 2 w 2210"/>
                  <a:gd name="T37" fmla="*/ 4 h 22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210"/>
                  <a:gd name="T58" fmla="*/ 0 h 2200"/>
                  <a:gd name="T59" fmla="*/ 2210 w 2210"/>
                  <a:gd name="T60" fmla="*/ 2200 h 22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210" h="2200">
                    <a:moveTo>
                      <a:pt x="918" y="2200"/>
                    </a:moveTo>
                    <a:lnTo>
                      <a:pt x="848" y="2156"/>
                    </a:lnTo>
                    <a:lnTo>
                      <a:pt x="778" y="2111"/>
                    </a:lnTo>
                    <a:lnTo>
                      <a:pt x="710" y="2065"/>
                    </a:lnTo>
                    <a:lnTo>
                      <a:pt x="645" y="2015"/>
                    </a:lnTo>
                    <a:lnTo>
                      <a:pt x="580" y="1963"/>
                    </a:lnTo>
                    <a:lnTo>
                      <a:pt x="519" y="1910"/>
                    </a:lnTo>
                    <a:lnTo>
                      <a:pt x="457" y="1854"/>
                    </a:lnTo>
                    <a:lnTo>
                      <a:pt x="399" y="1797"/>
                    </a:lnTo>
                    <a:lnTo>
                      <a:pt x="342" y="1737"/>
                    </a:lnTo>
                    <a:lnTo>
                      <a:pt x="287" y="1676"/>
                    </a:lnTo>
                    <a:lnTo>
                      <a:pt x="234" y="1614"/>
                    </a:lnTo>
                    <a:lnTo>
                      <a:pt x="183" y="1549"/>
                    </a:lnTo>
                    <a:lnTo>
                      <a:pt x="134" y="1483"/>
                    </a:lnTo>
                    <a:lnTo>
                      <a:pt x="88" y="1414"/>
                    </a:lnTo>
                    <a:lnTo>
                      <a:pt x="43" y="1345"/>
                    </a:lnTo>
                    <a:lnTo>
                      <a:pt x="0" y="1273"/>
                    </a:lnTo>
                    <a:lnTo>
                      <a:pt x="2210" y="0"/>
                    </a:lnTo>
                    <a:lnTo>
                      <a:pt x="918" y="2200"/>
                    </a:lnTo>
                    <a:close/>
                  </a:path>
                </a:pathLst>
              </a:custGeom>
              <a:solidFill>
                <a:srgbClr val="C50C2E">
                  <a:alpha val="6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58" name="Freeform 42"/>
              <p:cNvSpPr>
                <a:spLocks/>
              </p:cNvSpPr>
              <p:nvPr/>
            </p:nvSpPr>
            <p:spPr bwMode="auto">
              <a:xfrm>
                <a:off x="1065" y="3546"/>
                <a:ext cx="459" cy="463"/>
              </a:xfrm>
              <a:custGeom>
                <a:avLst/>
                <a:gdLst>
                  <a:gd name="T0" fmla="*/ 2 w 918"/>
                  <a:gd name="T1" fmla="*/ 1 h 927"/>
                  <a:gd name="T2" fmla="*/ 2 w 918"/>
                  <a:gd name="T3" fmla="*/ 1 h 927"/>
                  <a:gd name="T4" fmla="*/ 2 w 918"/>
                  <a:gd name="T5" fmla="*/ 1 h 927"/>
                  <a:gd name="T6" fmla="*/ 2 w 918"/>
                  <a:gd name="T7" fmla="*/ 1 h 927"/>
                  <a:gd name="T8" fmla="*/ 2 w 918"/>
                  <a:gd name="T9" fmla="*/ 1 h 927"/>
                  <a:gd name="T10" fmla="*/ 2 w 918"/>
                  <a:gd name="T11" fmla="*/ 1 h 927"/>
                  <a:gd name="T12" fmla="*/ 2 w 918"/>
                  <a:gd name="T13" fmla="*/ 1 h 927"/>
                  <a:gd name="T14" fmla="*/ 1 w 918"/>
                  <a:gd name="T15" fmla="*/ 1 h 927"/>
                  <a:gd name="T16" fmla="*/ 1 w 918"/>
                  <a:gd name="T17" fmla="*/ 1 h 927"/>
                  <a:gd name="T18" fmla="*/ 1 w 918"/>
                  <a:gd name="T19" fmla="*/ 0 h 927"/>
                  <a:gd name="T20" fmla="*/ 1 w 918"/>
                  <a:gd name="T21" fmla="*/ 0 h 927"/>
                  <a:gd name="T22" fmla="*/ 1 w 918"/>
                  <a:gd name="T23" fmla="*/ 0 h 927"/>
                  <a:gd name="T24" fmla="*/ 1 w 918"/>
                  <a:gd name="T25" fmla="*/ 0 h 927"/>
                  <a:gd name="T26" fmla="*/ 1 w 918"/>
                  <a:gd name="T27" fmla="*/ 0 h 927"/>
                  <a:gd name="T28" fmla="*/ 1 w 918"/>
                  <a:gd name="T29" fmla="*/ 0 h 927"/>
                  <a:gd name="T30" fmla="*/ 1 w 918"/>
                  <a:gd name="T31" fmla="*/ 0 h 927"/>
                  <a:gd name="T32" fmla="*/ 0 w 918"/>
                  <a:gd name="T33" fmla="*/ 0 h 92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18"/>
                  <a:gd name="T52" fmla="*/ 0 h 927"/>
                  <a:gd name="T53" fmla="*/ 918 w 918"/>
                  <a:gd name="T54" fmla="*/ 927 h 92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18" h="927">
                    <a:moveTo>
                      <a:pt x="918" y="927"/>
                    </a:moveTo>
                    <a:lnTo>
                      <a:pt x="848" y="883"/>
                    </a:lnTo>
                    <a:lnTo>
                      <a:pt x="778" y="838"/>
                    </a:lnTo>
                    <a:lnTo>
                      <a:pt x="710" y="792"/>
                    </a:lnTo>
                    <a:lnTo>
                      <a:pt x="645" y="742"/>
                    </a:lnTo>
                    <a:lnTo>
                      <a:pt x="580" y="690"/>
                    </a:lnTo>
                    <a:lnTo>
                      <a:pt x="519" y="637"/>
                    </a:lnTo>
                    <a:lnTo>
                      <a:pt x="457" y="581"/>
                    </a:lnTo>
                    <a:lnTo>
                      <a:pt x="399" y="524"/>
                    </a:lnTo>
                    <a:lnTo>
                      <a:pt x="342" y="464"/>
                    </a:lnTo>
                    <a:lnTo>
                      <a:pt x="287" y="403"/>
                    </a:lnTo>
                    <a:lnTo>
                      <a:pt x="234" y="341"/>
                    </a:lnTo>
                    <a:lnTo>
                      <a:pt x="183" y="276"/>
                    </a:lnTo>
                    <a:lnTo>
                      <a:pt x="134" y="210"/>
                    </a:lnTo>
                    <a:lnTo>
                      <a:pt x="88" y="141"/>
                    </a:lnTo>
                    <a:lnTo>
                      <a:pt x="43" y="72"/>
                    </a:lnTo>
                    <a:lnTo>
                      <a:pt x="0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1030" y="1691"/>
              <a:ext cx="1102" cy="1153"/>
              <a:chOff x="1064" y="1637"/>
              <a:chExt cx="1102" cy="1153"/>
            </a:xfrm>
          </p:grpSpPr>
          <p:sp>
            <p:nvSpPr>
              <p:cNvPr id="4155" name="Freeform 44"/>
              <p:cNvSpPr>
                <a:spLocks/>
              </p:cNvSpPr>
              <p:nvPr/>
            </p:nvSpPr>
            <p:spPr bwMode="auto">
              <a:xfrm>
                <a:off x="1064" y="1671"/>
                <a:ext cx="1102" cy="1119"/>
              </a:xfrm>
              <a:custGeom>
                <a:avLst/>
                <a:gdLst>
                  <a:gd name="T0" fmla="*/ 0 w 2204"/>
                  <a:gd name="T1" fmla="*/ 2 h 2237"/>
                  <a:gd name="T2" fmla="*/ 1 w 2204"/>
                  <a:gd name="T3" fmla="*/ 2 h 2237"/>
                  <a:gd name="T4" fmla="*/ 1 w 2204"/>
                  <a:gd name="T5" fmla="*/ 2 h 2237"/>
                  <a:gd name="T6" fmla="*/ 1 w 2204"/>
                  <a:gd name="T7" fmla="*/ 2 h 2237"/>
                  <a:gd name="T8" fmla="*/ 1 w 2204"/>
                  <a:gd name="T9" fmla="*/ 2 h 2237"/>
                  <a:gd name="T10" fmla="*/ 1 w 2204"/>
                  <a:gd name="T11" fmla="*/ 2 h 2237"/>
                  <a:gd name="T12" fmla="*/ 1 w 2204"/>
                  <a:gd name="T13" fmla="*/ 2 h 2237"/>
                  <a:gd name="T14" fmla="*/ 1 w 2204"/>
                  <a:gd name="T15" fmla="*/ 1 h 2237"/>
                  <a:gd name="T16" fmla="*/ 1 w 2204"/>
                  <a:gd name="T17" fmla="*/ 1 h 2237"/>
                  <a:gd name="T18" fmla="*/ 1 w 2204"/>
                  <a:gd name="T19" fmla="*/ 1 h 2237"/>
                  <a:gd name="T20" fmla="*/ 1 w 2204"/>
                  <a:gd name="T21" fmla="*/ 1 h 2237"/>
                  <a:gd name="T22" fmla="*/ 1 w 2204"/>
                  <a:gd name="T23" fmla="*/ 1 h 2237"/>
                  <a:gd name="T24" fmla="*/ 1 w 2204"/>
                  <a:gd name="T25" fmla="*/ 1 h 2237"/>
                  <a:gd name="T26" fmla="*/ 1 w 2204"/>
                  <a:gd name="T27" fmla="*/ 1 h 2237"/>
                  <a:gd name="T28" fmla="*/ 1 w 2204"/>
                  <a:gd name="T29" fmla="*/ 1 h 2237"/>
                  <a:gd name="T30" fmla="*/ 1 w 2204"/>
                  <a:gd name="T31" fmla="*/ 1 h 2237"/>
                  <a:gd name="T32" fmla="*/ 1 w 2204"/>
                  <a:gd name="T33" fmla="*/ 0 h 2237"/>
                  <a:gd name="T34" fmla="*/ 4 w 2204"/>
                  <a:gd name="T35" fmla="*/ 5 h 2237"/>
                  <a:gd name="T36" fmla="*/ 0 w 2204"/>
                  <a:gd name="T37" fmla="*/ 2 h 223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204"/>
                  <a:gd name="T58" fmla="*/ 0 h 2237"/>
                  <a:gd name="T59" fmla="*/ 2204 w 2204"/>
                  <a:gd name="T60" fmla="*/ 2237 h 223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204" h="2237">
                    <a:moveTo>
                      <a:pt x="0" y="951"/>
                    </a:moveTo>
                    <a:lnTo>
                      <a:pt x="45" y="878"/>
                    </a:lnTo>
                    <a:lnTo>
                      <a:pt x="91" y="805"/>
                    </a:lnTo>
                    <a:lnTo>
                      <a:pt x="141" y="735"/>
                    </a:lnTo>
                    <a:lnTo>
                      <a:pt x="195" y="665"/>
                    </a:lnTo>
                    <a:lnTo>
                      <a:pt x="248" y="598"/>
                    </a:lnTo>
                    <a:lnTo>
                      <a:pt x="304" y="534"/>
                    </a:lnTo>
                    <a:lnTo>
                      <a:pt x="363" y="470"/>
                    </a:lnTo>
                    <a:lnTo>
                      <a:pt x="424" y="409"/>
                    </a:lnTo>
                    <a:lnTo>
                      <a:pt x="486" y="351"/>
                    </a:lnTo>
                    <a:lnTo>
                      <a:pt x="551" y="294"/>
                    </a:lnTo>
                    <a:lnTo>
                      <a:pt x="617" y="239"/>
                    </a:lnTo>
                    <a:lnTo>
                      <a:pt x="685" y="186"/>
                    </a:lnTo>
                    <a:lnTo>
                      <a:pt x="755" y="136"/>
                    </a:lnTo>
                    <a:lnTo>
                      <a:pt x="827" y="88"/>
                    </a:lnTo>
                    <a:lnTo>
                      <a:pt x="901" y="43"/>
                    </a:lnTo>
                    <a:lnTo>
                      <a:pt x="976" y="0"/>
                    </a:lnTo>
                    <a:lnTo>
                      <a:pt x="2204" y="2237"/>
                    </a:lnTo>
                    <a:lnTo>
                      <a:pt x="0" y="951"/>
                    </a:lnTo>
                    <a:close/>
                  </a:path>
                </a:pathLst>
              </a:custGeom>
              <a:solidFill>
                <a:srgbClr val="4B4B4D">
                  <a:alpha val="5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56" name="Freeform 45"/>
              <p:cNvSpPr>
                <a:spLocks/>
              </p:cNvSpPr>
              <p:nvPr/>
            </p:nvSpPr>
            <p:spPr bwMode="auto">
              <a:xfrm>
                <a:off x="1092" y="1637"/>
                <a:ext cx="488" cy="476"/>
              </a:xfrm>
              <a:custGeom>
                <a:avLst/>
                <a:gdLst>
                  <a:gd name="T0" fmla="*/ 0 w 976"/>
                  <a:gd name="T1" fmla="*/ 2 h 951"/>
                  <a:gd name="T2" fmla="*/ 1 w 976"/>
                  <a:gd name="T3" fmla="*/ 2 h 951"/>
                  <a:gd name="T4" fmla="*/ 1 w 976"/>
                  <a:gd name="T5" fmla="*/ 2 h 951"/>
                  <a:gd name="T6" fmla="*/ 1 w 976"/>
                  <a:gd name="T7" fmla="*/ 2 h 951"/>
                  <a:gd name="T8" fmla="*/ 1 w 976"/>
                  <a:gd name="T9" fmla="*/ 2 h 951"/>
                  <a:gd name="T10" fmla="*/ 1 w 976"/>
                  <a:gd name="T11" fmla="*/ 2 h 951"/>
                  <a:gd name="T12" fmla="*/ 1 w 976"/>
                  <a:gd name="T13" fmla="*/ 2 h 951"/>
                  <a:gd name="T14" fmla="*/ 1 w 976"/>
                  <a:gd name="T15" fmla="*/ 1 h 951"/>
                  <a:gd name="T16" fmla="*/ 1 w 976"/>
                  <a:gd name="T17" fmla="*/ 1 h 951"/>
                  <a:gd name="T18" fmla="*/ 1 w 976"/>
                  <a:gd name="T19" fmla="*/ 1 h 951"/>
                  <a:gd name="T20" fmla="*/ 2 w 976"/>
                  <a:gd name="T21" fmla="*/ 1 h 951"/>
                  <a:gd name="T22" fmla="*/ 2 w 976"/>
                  <a:gd name="T23" fmla="*/ 1 h 951"/>
                  <a:gd name="T24" fmla="*/ 2 w 976"/>
                  <a:gd name="T25" fmla="*/ 1 h 951"/>
                  <a:gd name="T26" fmla="*/ 2 w 976"/>
                  <a:gd name="T27" fmla="*/ 1 h 951"/>
                  <a:gd name="T28" fmla="*/ 2 w 976"/>
                  <a:gd name="T29" fmla="*/ 1 h 951"/>
                  <a:gd name="T30" fmla="*/ 2 w 976"/>
                  <a:gd name="T31" fmla="*/ 1 h 951"/>
                  <a:gd name="T32" fmla="*/ 2 w 976"/>
                  <a:gd name="T33" fmla="*/ 0 h 95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976"/>
                  <a:gd name="T52" fmla="*/ 0 h 951"/>
                  <a:gd name="T53" fmla="*/ 976 w 976"/>
                  <a:gd name="T54" fmla="*/ 951 h 95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976" h="951">
                    <a:moveTo>
                      <a:pt x="0" y="951"/>
                    </a:moveTo>
                    <a:lnTo>
                      <a:pt x="45" y="878"/>
                    </a:lnTo>
                    <a:lnTo>
                      <a:pt x="91" y="805"/>
                    </a:lnTo>
                    <a:lnTo>
                      <a:pt x="141" y="735"/>
                    </a:lnTo>
                    <a:lnTo>
                      <a:pt x="195" y="665"/>
                    </a:lnTo>
                    <a:lnTo>
                      <a:pt x="248" y="598"/>
                    </a:lnTo>
                    <a:lnTo>
                      <a:pt x="304" y="534"/>
                    </a:lnTo>
                    <a:lnTo>
                      <a:pt x="363" y="470"/>
                    </a:lnTo>
                    <a:lnTo>
                      <a:pt x="424" y="409"/>
                    </a:lnTo>
                    <a:lnTo>
                      <a:pt x="486" y="351"/>
                    </a:lnTo>
                    <a:lnTo>
                      <a:pt x="551" y="294"/>
                    </a:lnTo>
                    <a:lnTo>
                      <a:pt x="617" y="239"/>
                    </a:lnTo>
                    <a:lnTo>
                      <a:pt x="685" y="186"/>
                    </a:lnTo>
                    <a:lnTo>
                      <a:pt x="755" y="136"/>
                    </a:lnTo>
                    <a:lnTo>
                      <a:pt x="827" y="88"/>
                    </a:lnTo>
                    <a:lnTo>
                      <a:pt x="901" y="43"/>
                    </a:lnTo>
                    <a:lnTo>
                      <a:pt x="976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1518" y="1487"/>
              <a:ext cx="656" cy="1276"/>
              <a:chOff x="1534" y="1558"/>
              <a:chExt cx="656" cy="1276"/>
            </a:xfrm>
          </p:grpSpPr>
          <p:sp>
            <p:nvSpPr>
              <p:cNvPr id="4153" name="Freeform 47"/>
              <p:cNvSpPr>
                <a:spLocks/>
              </p:cNvSpPr>
              <p:nvPr/>
            </p:nvSpPr>
            <p:spPr bwMode="auto">
              <a:xfrm>
                <a:off x="1548" y="1558"/>
                <a:ext cx="642" cy="1276"/>
              </a:xfrm>
              <a:custGeom>
                <a:avLst/>
                <a:gdLst>
                  <a:gd name="T0" fmla="*/ 0 w 1284"/>
                  <a:gd name="T1" fmla="*/ 1 h 2552"/>
                  <a:gd name="T2" fmla="*/ 1 w 1284"/>
                  <a:gd name="T3" fmla="*/ 1 h 2552"/>
                  <a:gd name="T4" fmla="*/ 1 w 1284"/>
                  <a:gd name="T5" fmla="*/ 1 h 2552"/>
                  <a:gd name="T6" fmla="*/ 1 w 1284"/>
                  <a:gd name="T7" fmla="*/ 1 h 2552"/>
                  <a:gd name="T8" fmla="*/ 1 w 1284"/>
                  <a:gd name="T9" fmla="*/ 1 h 2552"/>
                  <a:gd name="T10" fmla="*/ 1 w 1284"/>
                  <a:gd name="T11" fmla="*/ 1 h 2552"/>
                  <a:gd name="T12" fmla="*/ 1 w 1284"/>
                  <a:gd name="T13" fmla="*/ 1 h 2552"/>
                  <a:gd name="T14" fmla="*/ 1 w 1284"/>
                  <a:gd name="T15" fmla="*/ 1 h 2552"/>
                  <a:gd name="T16" fmla="*/ 1 w 1284"/>
                  <a:gd name="T17" fmla="*/ 1 h 2552"/>
                  <a:gd name="T18" fmla="*/ 1 w 1284"/>
                  <a:gd name="T19" fmla="*/ 1 h 2552"/>
                  <a:gd name="T20" fmla="*/ 1 w 1284"/>
                  <a:gd name="T21" fmla="*/ 1 h 2552"/>
                  <a:gd name="T22" fmla="*/ 1 w 1284"/>
                  <a:gd name="T23" fmla="*/ 1 h 2552"/>
                  <a:gd name="T24" fmla="*/ 1 w 1284"/>
                  <a:gd name="T25" fmla="*/ 1 h 2552"/>
                  <a:gd name="T26" fmla="*/ 3 w 1284"/>
                  <a:gd name="T27" fmla="*/ 1 h 2552"/>
                  <a:gd name="T28" fmla="*/ 3 w 1284"/>
                  <a:gd name="T29" fmla="*/ 1 h 2552"/>
                  <a:gd name="T30" fmla="*/ 3 w 1284"/>
                  <a:gd name="T31" fmla="*/ 1 h 2552"/>
                  <a:gd name="T32" fmla="*/ 3 w 1284"/>
                  <a:gd name="T33" fmla="*/ 0 h 2552"/>
                  <a:gd name="T34" fmla="*/ 3 w 1284"/>
                  <a:gd name="T35" fmla="*/ 5 h 2552"/>
                  <a:gd name="T36" fmla="*/ 0 w 1284"/>
                  <a:gd name="T37" fmla="*/ 1 h 255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84"/>
                  <a:gd name="T58" fmla="*/ 0 h 2552"/>
                  <a:gd name="T59" fmla="*/ 1284 w 1284"/>
                  <a:gd name="T60" fmla="*/ 2552 h 255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84" h="2552">
                    <a:moveTo>
                      <a:pt x="0" y="348"/>
                    </a:moveTo>
                    <a:lnTo>
                      <a:pt x="73" y="306"/>
                    </a:lnTo>
                    <a:lnTo>
                      <a:pt x="148" y="268"/>
                    </a:lnTo>
                    <a:lnTo>
                      <a:pt x="223" y="231"/>
                    </a:lnTo>
                    <a:lnTo>
                      <a:pt x="299" y="198"/>
                    </a:lnTo>
                    <a:lnTo>
                      <a:pt x="377" y="166"/>
                    </a:lnTo>
                    <a:lnTo>
                      <a:pt x="456" y="138"/>
                    </a:lnTo>
                    <a:lnTo>
                      <a:pt x="535" y="113"/>
                    </a:lnTo>
                    <a:lnTo>
                      <a:pt x="615" y="90"/>
                    </a:lnTo>
                    <a:lnTo>
                      <a:pt x="697" y="70"/>
                    </a:lnTo>
                    <a:lnTo>
                      <a:pt x="778" y="52"/>
                    </a:lnTo>
                    <a:lnTo>
                      <a:pt x="860" y="37"/>
                    </a:lnTo>
                    <a:lnTo>
                      <a:pt x="943" y="23"/>
                    </a:lnTo>
                    <a:lnTo>
                      <a:pt x="1026" y="13"/>
                    </a:lnTo>
                    <a:lnTo>
                      <a:pt x="1109" y="7"/>
                    </a:lnTo>
                    <a:lnTo>
                      <a:pt x="1192" y="2"/>
                    </a:lnTo>
                    <a:lnTo>
                      <a:pt x="1277" y="0"/>
                    </a:lnTo>
                    <a:lnTo>
                      <a:pt x="1284" y="2552"/>
                    </a:lnTo>
                    <a:lnTo>
                      <a:pt x="0" y="348"/>
                    </a:lnTo>
                    <a:close/>
                  </a:path>
                </a:pathLst>
              </a:custGeom>
              <a:solidFill>
                <a:srgbClr val="4B4B4D">
                  <a:alpha val="75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54" name="Freeform 48"/>
              <p:cNvSpPr>
                <a:spLocks/>
              </p:cNvSpPr>
              <p:nvPr/>
            </p:nvSpPr>
            <p:spPr bwMode="auto">
              <a:xfrm>
                <a:off x="1534" y="1558"/>
                <a:ext cx="639" cy="173"/>
              </a:xfrm>
              <a:custGeom>
                <a:avLst/>
                <a:gdLst>
                  <a:gd name="T0" fmla="*/ 0 w 1277"/>
                  <a:gd name="T1" fmla="*/ 0 h 348"/>
                  <a:gd name="T2" fmla="*/ 1 w 1277"/>
                  <a:gd name="T3" fmla="*/ 0 h 348"/>
                  <a:gd name="T4" fmla="*/ 1 w 1277"/>
                  <a:gd name="T5" fmla="*/ 0 h 348"/>
                  <a:gd name="T6" fmla="*/ 1 w 1277"/>
                  <a:gd name="T7" fmla="*/ 0 h 348"/>
                  <a:gd name="T8" fmla="*/ 1 w 1277"/>
                  <a:gd name="T9" fmla="*/ 0 h 348"/>
                  <a:gd name="T10" fmla="*/ 1 w 1277"/>
                  <a:gd name="T11" fmla="*/ 0 h 348"/>
                  <a:gd name="T12" fmla="*/ 1 w 1277"/>
                  <a:gd name="T13" fmla="*/ 0 h 348"/>
                  <a:gd name="T14" fmla="*/ 2 w 1277"/>
                  <a:gd name="T15" fmla="*/ 0 h 348"/>
                  <a:gd name="T16" fmla="*/ 2 w 1277"/>
                  <a:gd name="T17" fmla="*/ 0 h 348"/>
                  <a:gd name="T18" fmla="*/ 2 w 1277"/>
                  <a:gd name="T19" fmla="*/ 0 h 348"/>
                  <a:gd name="T20" fmla="*/ 2 w 1277"/>
                  <a:gd name="T21" fmla="*/ 0 h 348"/>
                  <a:gd name="T22" fmla="*/ 2 w 1277"/>
                  <a:gd name="T23" fmla="*/ 0 h 348"/>
                  <a:gd name="T24" fmla="*/ 2 w 1277"/>
                  <a:gd name="T25" fmla="*/ 0 h 348"/>
                  <a:gd name="T26" fmla="*/ 3 w 1277"/>
                  <a:gd name="T27" fmla="*/ 0 h 348"/>
                  <a:gd name="T28" fmla="*/ 3 w 1277"/>
                  <a:gd name="T29" fmla="*/ 0 h 348"/>
                  <a:gd name="T30" fmla="*/ 3 w 1277"/>
                  <a:gd name="T31" fmla="*/ 0 h 348"/>
                  <a:gd name="T32" fmla="*/ 3 w 1277"/>
                  <a:gd name="T33" fmla="*/ 0 h 348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77"/>
                  <a:gd name="T52" fmla="*/ 0 h 348"/>
                  <a:gd name="T53" fmla="*/ 1277 w 1277"/>
                  <a:gd name="T54" fmla="*/ 348 h 348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77" h="348">
                    <a:moveTo>
                      <a:pt x="0" y="348"/>
                    </a:moveTo>
                    <a:lnTo>
                      <a:pt x="73" y="306"/>
                    </a:lnTo>
                    <a:lnTo>
                      <a:pt x="148" y="268"/>
                    </a:lnTo>
                    <a:lnTo>
                      <a:pt x="223" y="231"/>
                    </a:lnTo>
                    <a:lnTo>
                      <a:pt x="299" y="198"/>
                    </a:lnTo>
                    <a:lnTo>
                      <a:pt x="377" y="166"/>
                    </a:lnTo>
                    <a:lnTo>
                      <a:pt x="456" y="138"/>
                    </a:lnTo>
                    <a:lnTo>
                      <a:pt x="535" y="113"/>
                    </a:lnTo>
                    <a:lnTo>
                      <a:pt x="615" y="90"/>
                    </a:lnTo>
                    <a:lnTo>
                      <a:pt x="697" y="70"/>
                    </a:lnTo>
                    <a:lnTo>
                      <a:pt x="778" y="52"/>
                    </a:lnTo>
                    <a:lnTo>
                      <a:pt x="860" y="37"/>
                    </a:lnTo>
                    <a:lnTo>
                      <a:pt x="943" y="23"/>
                    </a:lnTo>
                    <a:lnTo>
                      <a:pt x="1026" y="13"/>
                    </a:lnTo>
                    <a:lnTo>
                      <a:pt x="1109" y="7"/>
                    </a:lnTo>
                    <a:lnTo>
                      <a:pt x="1192" y="2"/>
                    </a:lnTo>
                    <a:lnTo>
                      <a:pt x="1277" y="0"/>
                    </a:lnTo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defTabSz="914180">
                  <a:defRPr/>
                </a:pP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5" name="Group 49"/>
            <p:cNvGrpSpPr>
              <a:grpSpLocks/>
            </p:cNvGrpSpPr>
            <p:nvPr/>
          </p:nvGrpSpPr>
          <p:grpSpPr bwMode="auto">
            <a:xfrm>
              <a:off x="977" y="1585"/>
              <a:ext cx="2488" cy="2445"/>
              <a:chOff x="977" y="1592"/>
              <a:chExt cx="2488" cy="2445"/>
            </a:xfrm>
          </p:grpSpPr>
          <p:sp>
            <p:nvSpPr>
              <p:cNvPr id="4141" name="Rectangle 50"/>
              <p:cNvSpPr>
                <a:spLocks noChangeArrowheads="1"/>
              </p:cNvSpPr>
              <p:nvPr/>
            </p:nvSpPr>
            <p:spPr bwMode="auto">
              <a:xfrm>
                <a:off x="2271" y="1667"/>
                <a:ext cx="456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914180" eaLnBrk="0" hangingPunct="0">
                  <a:defRPr/>
                </a:pPr>
                <a:r>
                  <a:rPr lang="fi-FI" sz="1000" dirty="0">
                    <a:solidFill>
                      <a:srgbClr val="000000"/>
                    </a:solidFill>
                  </a:rPr>
                  <a:t>tammi</a:t>
                </a:r>
                <a:endParaRPr lang="fi-FI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42" name="Rectangle 51"/>
              <p:cNvSpPr>
                <a:spLocks noChangeArrowheads="1"/>
              </p:cNvSpPr>
              <p:nvPr/>
            </p:nvSpPr>
            <p:spPr bwMode="auto">
              <a:xfrm>
                <a:off x="2906" y="1898"/>
                <a:ext cx="289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180" eaLnBrk="0" hangingPunct="0">
                  <a:defRPr/>
                </a:pPr>
                <a:r>
                  <a:rPr lang="fi-FI" sz="1000" dirty="0">
                    <a:solidFill>
                      <a:srgbClr val="000000"/>
                    </a:solidFill>
                  </a:rPr>
                  <a:t>helmi</a:t>
                </a:r>
                <a:endParaRPr lang="fi-FI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43" name="Rectangle 52"/>
              <p:cNvSpPr>
                <a:spLocks noChangeArrowheads="1"/>
              </p:cNvSpPr>
              <p:nvPr/>
            </p:nvSpPr>
            <p:spPr bwMode="auto">
              <a:xfrm>
                <a:off x="3102" y="3154"/>
                <a:ext cx="270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180" eaLnBrk="0" hangingPunct="0">
                  <a:defRPr/>
                </a:pPr>
                <a:r>
                  <a:rPr lang="fi-FI" sz="1000" dirty="0" err="1">
                    <a:solidFill>
                      <a:srgbClr val="000000"/>
                    </a:solidFill>
                  </a:rPr>
                  <a:t>huhti</a:t>
                </a:r>
                <a:endParaRPr lang="fi-FI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44" name="Rectangle 53"/>
              <p:cNvSpPr>
                <a:spLocks noChangeArrowheads="1"/>
              </p:cNvSpPr>
              <p:nvPr/>
            </p:nvSpPr>
            <p:spPr bwMode="auto">
              <a:xfrm>
                <a:off x="2321" y="3901"/>
                <a:ext cx="24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180" eaLnBrk="0" hangingPunct="0">
                  <a:defRPr/>
                </a:pPr>
                <a:r>
                  <a:rPr lang="fi-FI" sz="1000" dirty="0">
                    <a:solidFill>
                      <a:srgbClr val="000000"/>
                    </a:solidFill>
                  </a:rPr>
                  <a:t>kesä</a:t>
                </a:r>
                <a:endParaRPr lang="fi-FI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45" name="Rectangle 54"/>
              <p:cNvSpPr>
                <a:spLocks noChangeArrowheads="1"/>
              </p:cNvSpPr>
              <p:nvPr/>
            </p:nvSpPr>
            <p:spPr bwMode="auto">
              <a:xfrm>
                <a:off x="1705" y="3901"/>
                <a:ext cx="28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180" eaLnBrk="0" hangingPunct="0">
                  <a:defRPr/>
                </a:pPr>
                <a:r>
                  <a:rPr lang="fi-FI" sz="1000" dirty="0">
                    <a:solidFill>
                      <a:srgbClr val="000000"/>
                    </a:solidFill>
                  </a:rPr>
                  <a:t>heinä</a:t>
                </a:r>
                <a:endParaRPr lang="fi-FI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46" name="Rectangle 55"/>
              <p:cNvSpPr>
                <a:spLocks noChangeArrowheads="1"/>
              </p:cNvSpPr>
              <p:nvPr/>
            </p:nvSpPr>
            <p:spPr bwMode="auto">
              <a:xfrm>
                <a:off x="977" y="3053"/>
                <a:ext cx="232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180" eaLnBrk="0" hangingPunct="0">
                  <a:defRPr/>
                </a:pPr>
                <a:r>
                  <a:rPr lang="fi-FI" sz="1000" dirty="0" err="1">
                    <a:solidFill>
                      <a:srgbClr val="000000"/>
                    </a:solidFill>
                  </a:rPr>
                  <a:t>syys</a:t>
                </a:r>
                <a:endParaRPr lang="fi-FI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47" name="Rectangle 56"/>
              <p:cNvSpPr>
                <a:spLocks noChangeArrowheads="1"/>
              </p:cNvSpPr>
              <p:nvPr/>
            </p:nvSpPr>
            <p:spPr bwMode="auto">
              <a:xfrm>
                <a:off x="1030" y="2541"/>
                <a:ext cx="21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180" eaLnBrk="0" hangingPunct="0">
                  <a:defRPr/>
                </a:pPr>
                <a:r>
                  <a:rPr lang="fi-FI" sz="1000" dirty="0">
                    <a:solidFill>
                      <a:srgbClr val="000000"/>
                    </a:solidFill>
                  </a:rPr>
                  <a:t>loka</a:t>
                </a:r>
                <a:endParaRPr lang="fi-FI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48" name="Rectangle 57"/>
              <p:cNvSpPr>
                <a:spLocks noChangeArrowheads="1"/>
              </p:cNvSpPr>
              <p:nvPr/>
            </p:nvSpPr>
            <p:spPr bwMode="auto">
              <a:xfrm>
                <a:off x="1215" y="2014"/>
                <a:ext cx="37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180" eaLnBrk="0" hangingPunct="0">
                  <a:defRPr/>
                </a:pPr>
                <a:r>
                  <a:rPr lang="fi-FI" sz="1000" dirty="0">
                    <a:solidFill>
                      <a:srgbClr val="000000"/>
                    </a:solidFill>
                  </a:rPr>
                  <a:t>marras</a:t>
                </a:r>
                <a:endParaRPr lang="fi-FI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49" name="Rectangle 58"/>
              <p:cNvSpPr>
                <a:spLocks noChangeArrowheads="1"/>
              </p:cNvSpPr>
              <p:nvPr/>
            </p:nvSpPr>
            <p:spPr bwMode="auto">
              <a:xfrm>
                <a:off x="1756" y="1592"/>
                <a:ext cx="26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4180" eaLnBrk="0" hangingPunct="0">
                  <a:defRPr/>
                </a:pPr>
                <a:r>
                  <a:rPr lang="fi-FI" sz="1000" dirty="0">
                    <a:solidFill>
                      <a:srgbClr val="000000"/>
                    </a:solidFill>
                  </a:rPr>
                  <a:t>joulu</a:t>
                </a:r>
                <a:endParaRPr lang="fi-FI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50" name="Rectangle 59"/>
              <p:cNvSpPr>
                <a:spLocks noChangeArrowheads="1"/>
              </p:cNvSpPr>
              <p:nvPr/>
            </p:nvSpPr>
            <p:spPr bwMode="auto">
              <a:xfrm>
                <a:off x="2940" y="3690"/>
                <a:ext cx="37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914180" eaLnBrk="0" hangingPunct="0">
                  <a:defRPr/>
                </a:pPr>
                <a:r>
                  <a:rPr lang="fi-FI" sz="1000" dirty="0">
                    <a:solidFill>
                      <a:srgbClr val="000000"/>
                    </a:solidFill>
                  </a:rPr>
                  <a:t>touko</a:t>
                </a:r>
                <a:endParaRPr lang="fi-FI" sz="1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51" name="Text Box 60"/>
              <p:cNvSpPr txBox="1">
                <a:spLocks noChangeArrowheads="1"/>
              </p:cNvSpPr>
              <p:nvPr/>
            </p:nvSpPr>
            <p:spPr bwMode="auto">
              <a:xfrm>
                <a:off x="2975" y="2515"/>
                <a:ext cx="490" cy="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defTabSz="914180" eaLnBrk="0" hangingPunct="0">
                  <a:defRPr/>
                </a:pPr>
                <a:r>
                  <a:rPr lang="fi-FI" sz="1000" dirty="0" err="1">
                    <a:solidFill>
                      <a:srgbClr val="000000"/>
                    </a:solidFill>
                  </a:rPr>
                  <a:t>maalis</a:t>
                </a:r>
                <a:endParaRPr lang="fi-FI" sz="10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152" name="Rectangle 61"/>
              <p:cNvSpPr>
                <a:spLocks noChangeArrowheads="1"/>
              </p:cNvSpPr>
              <p:nvPr/>
            </p:nvSpPr>
            <p:spPr bwMode="auto">
              <a:xfrm>
                <a:off x="1203" y="3693"/>
                <a:ext cx="330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defTabSz="914180" eaLnBrk="0" hangingPunct="0">
                  <a:defRPr/>
                </a:pPr>
                <a:r>
                  <a:rPr lang="fi-FI" sz="1000" dirty="0">
                    <a:solidFill>
                      <a:srgbClr val="000000"/>
                    </a:solidFill>
                  </a:rPr>
                  <a:t>elo</a:t>
                </a:r>
                <a:endParaRPr lang="fi-FI" sz="1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3315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4918F421-9E82-49BA-9250-4FCCC3BCE2DE}" type="datetime1">
              <a:rPr lang="fi-FI" sz="1000">
                <a:solidFill>
                  <a:srgbClr val="000000"/>
                </a:solidFill>
                <a:ea typeface="ＭＳ Ｐゴシック"/>
                <a:cs typeface="ＭＳ Ｐゴシック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5.2.2015</a:t>
            </a:fld>
            <a:endParaRPr lang="fi-FI" sz="1000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5822480" y="252083"/>
            <a:ext cx="4329065" cy="24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10" rIns="91418" bIns="45710">
            <a:spAutoFit/>
          </a:bodyPr>
          <a:lstStyle>
            <a:lvl1pPr marL="90488" indent="-90488" defTabSz="9128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i-FI" sz="1000" b="1" u="sng" smtClean="0">
                <a:solidFill>
                  <a:srgbClr val="000000"/>
                </a:solidFill>
                <a:latin typeface="Verdana" pitchFamily="34" charset="0"/>
              </a:rPr>
              <a:t>Tammikuu</a:t>
            </a:r>
            <a:endParaRPr lang="fi-FI" sz="1000" b="1" dirty="0">
              <a:solidFill>
                <a:srgbClr val="C50C2E"/>
              </a:solidFill>
              <a:latin typeface="Verdana" pitchFamily="34" charset="0"/>
            </a:endParaRP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6482693" y="1689036"/>
            <a:ext cx="3668852" cy="147730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18" tIns="45710" rIns="91418" bIns="45710">
            <a:spAutoFit/>
          </a:bodyPr>
          <a:lstStyle>
            <a:lvl1pPr marL="90488" indent="-904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47688" indent="-904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i-FI" sz="1000" b="1" u="sng" dirty="0">
                <a:solidFill>
                  <a:srgbClr val="000000"/>
                </a:solidFill>
                <a:latin typeface="Verdana" pitchFamily="34" charset="0"/>
              </a:rPr>
              <a:t>Maaliskuu</a:t>
            </a:r>
          </a:p>
          <a:p>
            <a:pPr>
              <a:buFontTx/>
              <a:buChar char="•"/>
            </a:pPr>
            <a:r>
              <a:rPr lang="fi-FI" sz="1000" b="1" smtClean="0">
                <a:solidFill>
                  <a:srgbClr val="C50C2F"/>
                </a:solidFill>
                <a:latin typeface="Verdana" pitchFamily="34" charset="0"/>
              </a:rPr>
              <a:t>Aluetapaamiset</a:t>
            </a:r>
          </a:p>
          <a:p>
            <a:pPr lvl="1">
              <a:buFontTx/>
              <a:buChar char="•"/>
            </a:pPr>
            <a:r>
              <a:rPr lang="fi-FI" sz="1000" b="1" u="sng">
                <a:solidFill>
                  <a:srgbClr val="00B050"/>
                </a:solidFill>
                <a:latin typeface="Verdana" pitchFamily="34" charset="0"/>
              </a:rPr>
              <a:t>17.3. Itä?</a:t>
            </a:r>
          </a:p>
          <a:p>
            <a:pPr lvl="1">
              <a:buFontTx/>
              <a:buChar char="•"/>
            </a:pPr>
            <a:r>
              <a:rPr lang="fi-FI" sz="1000" b="1" u="sng">
                <a:solidFill>
                  <a:srgbClr val="00B050"/>
                </a:solidFill>
                <a:latin typeface="Verdana" pitchFamily="34" charset="0"/>
              </a:rPr>
              <a:t>19.3. Etelä?</a:t>
            </a:r>
          </a:p>
          <a:p>
            <a:pPr lvl="1">
              <a:buFontTx/>
              <a:buChar char="•"/>
            </a:pPr>
            <a:r>
              <a:rPr lang="fi-FI" sz="1000" b="1" smtClean="0">
                <a:solidFill>
                  <a:srgbClr val="C50C2F"/>
                </a:solidFill>
                <a:latin typeface="Verdana" pitchFamily="34" charset="0"/>
              </a:rPr>
              <a:t>24.3. Pohjoinen / KOKKOLA</a:t>
            </a:r>
          </a:p>
          <a:p>
            <a:pPr lvl="1">
              <a:buFontTx/>
              <a:buChar char="•"/>
            </a:pPr>
            <a:r>
              <a:rPr lang="fi-FI" sz="1000" b="1" u="sng" smtClean="0">
                <a:solidFill>
                  <a:srgbClr val="00B050"/>
                </a:solidFill>
                <a:latin typeface="Verdana" pitchFamily="34" charset="0"/>
              </a:rPr>
              <a:t>26.3. Länsi?</a:t>
            </a:r>
            <a:endParaRPr lang="fi-FI" sz="1000" b="1" u="sng" dirty="0" smtClean="0">
              <a:solidFill>
                <a:srgbClr val="00B050"/>
              </a:solidFill>
              <a:latin typeface="Verdana" pitchFamily="34" charset="0"/>
            </a:endParaRPr>
          </a:p>
          <a:p>
            <a:pPr>
              <a:buFont typeface="Symbol" pitchFamily="18" charset="2"/>
              <a:buChar char="·"/>
            </a:pPr>
            <a:r>
              <a:rPr lang="fi-FI" sz="1000" b="1" smtClean="0">
                <a:solidFill>
                  <a:srgbClr val="C60C2E"/>
                </a:solidFill>
                <a:latin typeface="Verdana" pitchFamily="34" charset="0"/>
              </a:rPr>
              <a:t>Lyhty-tapaaminen, Aivoterveyskoulutus &amp; jäsenrekisteri 28.3. TAMPERE </a:t>
            </a:r>
          </a:p>
          <a:p>
            <a:pPr>
              <a:buFont typeface="Symbol" pitchFamily="18" charset="2"/>
              <a:buChar char="·"/>
            </a:pPr>
            <a:r>
              <a:rPr lang="fi-FI" sz="1000" b="1" smtClean="0">
                <a:solidFill>
                  <a:srgbClr val="4B4B4D"/>
                </a:solidFill>
                <a:latin typeface="Verdana" pitchFamily="34" charset="0"/>
              </a:rPr>
              <a:t>RAY- TVS </a:t>
            </a:r>
            <a:r>
              <a:rPr lang="fi-FI" sz="1000" b="1">
                <a:solidFill>
                  <a:srgbClr val="4B4B4D"/>
                </a:solidFill>
                <a:latin typeface="Verdana" pitchFamily="34" charset="0"/>
              </a:rPr>
              <a:t>EDELLISELTÄ VUODELTA </a:t>
            </a:r>
            <a:r>
              <a:rPr lang="fi-FI" sz="1000" b="1" smtClean="0">
                <a:solidFill>
                  <a:srgbClr val="4B4B4D"/>
                </a:solidFill>
                <a:latin typeface="Verdana" pitchFamily="34" charset="0"/>
              </a:rPr>
              <a:t>31.3</a:t>
            </a:r>
            <a:r>
              <a:rPr lang="fi-FI" sz="1000" smtClean="0">
                <a:solidFill>
                  <a:srgbClr val="4B4B4D"/>
                </a:solidFill>
                <a:latin typeface="Verdana" pitchFamily="34" charset="0"/>
              </a:rPr>
              <a:t>.</a:t>
            </a:r>
            <a:endParaRPr lang="fi-FI" sz="1000">
              <a:solidFill>
                <a:srgbClr val="4B4B4D"/>
              </a:solidFill>
              <a:latin typeface="Verdana" pitchFamily="34" charset="0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6296208" y="3364121"/>
            <a:ext cx="3728236" cy="1015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10" rIns="91418" bIns="45710">
            <a:spAutoFit/>
          </a:bodyPr>
          <a:lstStyle>
            <a:lvl1pPr marL="90488" indent="-904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i-FI" sz="1000" b="1" u="sng" dirty="0">
                <a:solidFill>
                  <a:srgbClr val="000000"/>
                </a:solidFill>
                <a:latin typeface="Verdana" pitchFamily="34" charset="0"/>
              </a:rPr>
              <a:t>Huhtikuu</a:t>
            </a:r>
            <a:endParaRPr lang="fi-FI" sz="1000" b="1" dirty="0">
              <a:solidFill>
                <a:srgbClr val="C50C2E"/>
              </a:solidFill>
              <a:latin typeface="Verdana" pitchFamily="34" charset="0"/>
            </a:endParaRPr>
          </a:p>
          <a:p>
            <a:pPr marL="0" indent="0" eaLnBrk="1" hangingPunct="1">
              <a:buFont typeface="Symbol" pitchFamily="18" charset="2"/>
              <a:buChar char="·"/>
            </a:pPr>
            <a:r>
              <a:rPr lang="fi-FI" sz="1000" b="1" smtClean="0">
                <a:solidFill>
                  <a:srgbClr val="C60C2E"/>
                </a:solidFill>
                <a:latin typeface="Verdana" pitchFamily="34" charset="0"/>
              </a:rPr>
              <a:t>Lyhty-tapaaminen 17.4.? OULU</a:t>
            </a:r>
          </a:p>
          <a:p>
            <a:pPr marL="0" indent="0" eaLnBrk="1" hangingPunct="1">
              <a:buFont typeface="Symbol" pitchFamily="18" charset="2"/>
              <a:buChar char="·"/>
            </a:pPr>
            <a:r>
              <a:rPr lang="fi-FI" sz="1000" b="1" smtClean="0">
                <a:solidFill>
                  <a:srgbClr val="C60C2E"/>
                </a:solidFill>
                <a:latin typeface="Verdana" pitchFamily="34" charset="0"/>
              </a:rPr>
              <a:t>Aivoterveyskoulutus 18.4. OULU</a:t>
            </a:r>
          </a:p>
          <a:p>
            <a:pPr marL="0" indent="0" eaLnBrk="1" hangingPunct="1">
              <a:buFont typeface="Symbol" pitchFamily="18" charset="2"/>
              <a:buChar char="·"/>
            </a:pPr>
            <a:r>
              <a:rPr lang="fi-FI" sz="1000" b="1" u="sng" smtClean="0">
                <a:solidFill>
                  <a:srgbClr val="00B050"/>
                </a:solidFill>
                <a:latin typeface="Verdana" pitchFamily="34" charset="0"/>
              </a:rPr>
              <a:t>Lyhty-tapaaminen Etelä 25.4.?</a:t>
            </a:r>
          </a:p>
          <a:p>
            <a:pPr>
              <a:buFontTx/>
              <a:buChar char="•"/>
            </a:pPr>
            <a:r>
              <a:rPr lang="fi-FI" sz="1000" b="1" smtClean="0">
                <a:solidFill>
                  <a:srgbClr val="4B4B4D"/>
                </a:solidFill>
                <a:latin typeface="Verdana" pitchFamily="34" charset="0"/>
              </a:rPr>
              <a:t>RAY </a:t>
            </a:r>
            <a:r>
              <a:rPr lang="fi-FI" sz="1000" b="1" dirty="0" smtClean="0">
                <a:solidFill>
                  <a:srgbClr val="4B4B4D"/>
                </a:solidFill>
                <a:latin typeface="Verdana" pitchFamily="34" charset="0"/>
              </a:rPr>
              <a:t>SELVITYKSET EDELLISELTÄ VUODELTA </a:t>
            </a:r>
            <a:r>
              <a:rPr lang="fi-FI" sz="1000" b="1" smtClean="0">
                <a:solidFill>
                  <a:srgbClr val="4B4B4D"/>
                </a:solidFill>
                <a:latin typeface="Verdana" pitchFamily="34" charset="0"/>
              </a:rPr>
              <a:t>30.4</a:t>
            </a:r>
            <a:r>
              <a:rPr lang="fi-FI" sz="1000" smtClean="0">
                <a:solidFill>
                  <a:srgbClr val="4B4B4D"/>
                </a:solidFill>
                <a:latin typeface="Verdana" pitchFamily="34" charset="0"/>
              </a:rPr>
              <a:t>. </a:t>
            </a:r>
            <a:r>
              <a:rPr lang="fi-FI" sz="1000" b="1" u="sng" smtClean="0">
                <a:solidFill>
                  <a:srgbClr val="00B050"/>
                </a:solidFill>
                <a:latin typeface="Verdana" pitchFamily="34" charset="0"/>
              </a:rPr>
              <a:t>+ Tilintarkastajan raportti</a:t>
            </a:r>
            <a:endParaRPr lang="fi-FI" sz="1000" b="1" u="sng" dirty="0" smtClean="0"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5194324" y="4980000"/>
            <a:ext cx="3520413" cy="70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10" rIns="91418" bIns="45710">
            <a:spAutoFit/>
          </a:bodyPr>
          <a:lstStyle>
            <a:lvl1pPr marL="90488" indent="-904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i-FI" sz="1000" b="1" u="sng" smtClean="0">
                <a:solidFill>
                  <a:srgbClr val="000000"/>
                </a:solidFill>
                <a:latin typeface="Verdana" pitchFamily="34" charset="0"/>
              </a:rPr>
              <a:t>Kesäkuu</a:t>
            </a:r>
          </a:p>
          <a:p>
            <a:pPr>
              <a:buFontTx/>
              <a:buChar char="•"/>
            </a:pPr>
            <a:r>
              <a:rPr lang="fi-FI" sz="1000" b="1" u="sng" smtClean="0">
                <a:solidFill>
                  <a:srgbClr val="00B050"/>
                </a:solidFill>
                <a:latin typeface="Verdana" pitchFamily="34" charset="0"/>
              </a:rPr>
              <a:t>Verkostotapaaminen 3.-4.6. OULU</a:t>
            </a:r>
          </a:p>
          <a:p>
            <a:pPr lvl="1">
              <a:buFontTx/>
              <a:buChar char="•"/>
            </a:pPr>
            <a:r>
              <a:rPr lang="fi-FI" sz="1000" b="1" smtClean="0">
                <a:latin typeface="Verdana" pitchFamily="34" charset="0"/>
              </a:rPr>
              <a:t>Osallisuus, some</a:t>
            </a:r>
          </a:p>
          <a:p>
            <a:pPr>
              <a:buFontTx/>
              <a:buChar char="•"/>
            </a:pPr>
            <a:endParaRPr lang="fi-FI" sz="1000" dirty="0">
              <a:solidFill>
                <a:srgbClr val="333399"/>
              </a:solidFill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440784" y="4426777"/>
            <a:ext cx="2603587" cy="40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10" rIns="91418" bIns="45710">
            <a:spAutoFit/>
          </a:bodyPr>
          <a:lstStyle>
            <a:lvl1pPr marL="90488" indent="-904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i-FI" sz="1000" b="1" u="sng" dirty="0">
                <a:solidFill>
                  <a:srgbClr val="000000"/>
                </a:solidFill>
                <a:latin typeface="Verdana" pitchFamily="34" charset="0"/>
              </a:rPr>
              <a:t>Elokuu</a:t>
            </a:r>
            <a:endParaRPr lang="fi-FI" sz="1000" dirty="0">
              <a:solidFill>
                <a:srgbClr val="C50C2E"/>
              </a:solidFill>
              <a:latin typeface="Verdana" pitchFamily="34" charset="0"/>
            </a:endParaRPr>
          </a:p>
          <a:p>
            <a:pPr>
              <a:buFont typeface="Arial" charset="0"/>
              <a:buChar char="•"/>
            </a:pPr>
            <a:endParaRPr lang="fi-FI" sz="10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47250" y="3224316"/>
            <a:ext cx="3709813" cy="70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10" rIns="91418" bIns="45710">
            <a:spAutoFit/>
          </a:bodyPr>
          <a:lstStyle>
            <a:lvl1pPr marL="90488" indent="-904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547688" indent="-904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i-FI" sz="1000" b="1" u="sng" dirty="0">
                <a:solidFill>
                  <a:srgbClr val="000000"/>
                </a:solidFill>
                <a:latin typeface="Verdana" pitchFamily="34" charset="0"/>
              </a:rPr>
              <a:t>Syyskuu</a:t>
            </a:r>
          </a:p>
          <a:p>
            <a:pPr marL="0" indent="0" eaLnBrk="1" hangingPunct="1">
              <a:buFontTx/>
              <a:buChar char="•"/>
            </a:pPr>
            <a:r>
              <a:rPr lang="fi-FI" sz="1000" b="1" smtClean="0">
                <a:solidFill>
                  <a:srgbClr val="C50C2E"/>
                </a:solidFill>
                <a:latin typeface="Verdana" pitchFamily="34" charset="0"/>
              </a:rPr>
              <a:t>Aluetapaaminen</a:t>
            </a:r>
            <a:endParaRPr lang="fi-FI" sz="1000" b="1">
              <a:solidFill>
                <a:srgbClr val="C50C2E"/>
              </a:solidFill>
              <a:latin typeface="Verdana" pitchFamily="34" charset="0"/>
            </a:endParaRPr>
          </a:p>
          <a:p>
            <a:pPr marL="652462" lvl="1" indent="0" eaLnBrk="1" hangingPunct="1">
              <a:buFontTx/>
              <a:buChar char="•"/>
            </a:pPr>
            <a:r>
              <a:rPr lang="fi-FI" sz="1000" b="1">
                <a:solidFill>
                  <a:srgbClr val="C50C2E"/>
                </a:solidFill>
                <a:latin typeface="Verdana" pitchFamily="34" charset="0"/>
              </a:rPr>
              <a:t> </a:t>
            </a:r>
            <a:r>
              <a:rPr lang="fi-FI" sz="1000" b="1" u="sng">
                <a:solidFill>
                  <a:srgbClr val="00B050"/>
                </a:solidFill>
                <a:latin typeface="Verdana" pitchFamily="34" charset="0"/>
              </a:rPr>
              <a:t>29.9. Itä</a:t>
            </a:r>
            <a:r>
              <a:rPr lang="fi-FI" sz="1000" b="1" u="sng" smtClean="0">
                <a:solidFill>
                  <a:srgbClr val="00B050"/>
                </a:solidFill>
                <a:latin typeface="Verdana" pitchFamily="34" charset="0"/>
              </a:rPr>
              <a:t>?</a:t>
            </a:r>
            <a:endParaRPr lang="fi-FI" sz="1000" dirty="0">
              <a:solidFill>
                <a:srgbClr val="00B050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fi-FI" sz="1000" b="1" smtClean="0">
                <a:solidFill>
                  <a:srgbClr val="4B4B4D"/>
                </a:solidFill>
                <a:latin typeface="Verdana" pitchFamily="34" charset="0"/>
              </a:rPr>
              <a:t>RAY-HAKEMUKSET</a:t>
            </a:r>
            <a:endParaRPr lang="fi-FI" sz="1000" b="1" dirty="0">
              <a:solidFill>
                <a:srgbClr val="4B4B4D"/>
              </a:solidFill>
              <a:latin typeface="Verdana" pitchFamily="34" charset="0"/>
            </a:endParaRP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10901" y="1818142"/>
            <a:ext cx="3240184" cy="86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10" rIns="91418" bIns="45710">
            <a:spAutoFit/>
          </a:bodyPr>
          <a:lstStyle>
            <a:lvl1pPr marL="90488" indent="-904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i-FI" sz="1000" b="1" u="sng" dirty="0">
                <a:solidFill>
                  <a:srgbClr val="000000"/>
                </a:solidFill>
                <a:latin typeface="Verdana" pitchFamily="34" charset="0"/>
              </a:rPr>
              <a:t>Lokakuu </a:t>
            </a:r>
            <a:endParaRPr lang="fi-FI" sz="1000" b="1" dirty="0">
              <a:solidFill>
                <a:srgbClr val="C50C2E"/>
              </a:solidFill>
              <a:latin typeface="Verdana" pitchFamily="34" charset="0"/>
            </a:endParaRPr>
          </a:p>
          <a:p>
            <a:pPr marL="0" indent="0" eaLnBrk="1" hangingPunct="1">
              <a:buFontTx/>
              <a:buChar char="•"/>
            </a:pPr>
            <a:r>
              <a:rPr lang="fi-FI" sz="1000" b="1" smtClean="0">
                <a:solidFill>
                  <a:srgbClr val="C50C2E"/>
                </a:solidFill>
                <a:latin typeface="Verdana" pitchFamily="34" charset="0"/>
              </a:rPr>
              <a:t> Aluetapaamiset</a:t>
            </a:r>
          </a:p>
          <a:p>
            <a:pPr marL="652462" lvl="1" indent="0" eaLnBrk="1" hangingPunct="1">
              <a:buFontTx/>
              <a:buChar char="•"/>
            </a:pPr>
            <a:r>
              <a:rPr lang="fi-FI" sz="1000" b="1" u="sng" smtClean="0">
                <a:solidFill>
                  <a:srgbClr val="00B050"/>
                </a:solidFill>
                <a:latin typeface="Verdana" pitchFamily="34" charset="0"/>
              </a:rPr>
              <a:t>1.10. Etelä?</a:t>
            </a:r>
          </a:p>
          <a:p>
            <a:pPr marL="652462" lvl="1" indent="0" eaLnBrk="1" hangingPunct="1">
              <a:buFontTx/>
              <a:buChar char="•"/>
            </a:pPr>
            <a:r>
              <a:rPr lang="fi-FI" sz="1000" b="1" u="sng" smtClean="0">
                <a:solidFill>
                  <a:srgbClr val="00B050"/>
                </a:solidFill>
                <a:latin typeface="Verdana" pitchFamily="34" charset="0"/>
              </a:rPr>
              <a:t>8.10. Länsi?</a:t>
            </a:r>
          </a:p>
          <a:p>
            <a:pPr marL="652462" lvl="1" indent="0" eaLnBrk="1" hangingPunct="1">
              <a:buFontTx/>
              <a:buChar char="•"/>
            </a:pPr>
            <a:r>
              <a:rPr lang="fi-FI" sz="1000" b="1">
                <a:solidFill>
                  <a:srgbClr val="C50C2E"/>
                </a:solidFill>
                <a:latin typeface="Verdana" pitchFamily="34" charset="0"/>
              </a:rPr>
              <a:t>20.10. Pohjoinen/ </a:t>
            </a:r>
            <a:r>
              <a:rPr lang="fi-FI" sz="1000" b="1" smtClean="0">
                <a:solidFill>
                  <a:srgbClr val="C50C2E"/>
                </a:solidFill>
                <a:latin typeface="Verdana" pitchFamily="34" charset="0"/>
              </a:rPr>
              <a:t>KAJAANI</a:t>
            </a:r>
            <a:endParaRPr lang="fi-FI" sz="1000" b="1">
              <a:solidFill>
                <a:srgbClr val="C50C2E"/>
              </a:solidFill>
              <a:latin typeface="Verdana" pitchFamily="34" charset="0"/>
            </a:endParaRP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80181" y="1136829"/>
            <a:ext cx="3374730" cy="553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10" rIns="91418" bIns="4571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i-FI" sz="1000" b="1" u="sng" dirty="0">
                <a:solidFill>
                  <a:srgbClr val="000000"/>
                </a:solidFill>
                <a:latin typeface="Verdana" pitchFamily="34" charset="0"/>
              </a:rPr>
              <a:t>Marraskuu </a:t>
            </a:r>
          </a:p>
          <a:p>
            <a:pPr>
              <a:buFont typeface="Arial" charset="0"/>
              <a:buChar char="•"/>
            </a:pPr>
            <a:r>
              <a:rPr lang="fi-FI" sz="1000" b="1" smtClean="0">
                <a:solidFill>
                  <a:srgbClr val="C50C2E"/>
                </a:solidFill>
                <a:latin typeface="Verdana" pitchFamily="34" charset="0"/>
              </a:rPr>
              <a:t>MUISTIKONFERENSSI 19.-20.11. HKI</a:t>
            </a:r>
            <a:endParaRPr lang="fi-FI" sz="1000" b="1" dirty="0">
              <a:solidFill>
                <a:srgbClr val="000000"/>
              </a:solidFill>
              <a:latin typeface="Verdana" pitchFamily="34" charset="0"/>
            </a:endParaRPr>
          </a:p>
          <a:p>
            <a:endParaRPr lang="fi-FI" sz="10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129146" y="477839"/>
            <a:ext cx="3107663" cy="40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45710">
            <a:spAutoFit/>
          </a:bodyPr>
          <a:lstStyle>
            <a:lvl1pPr marL="90488" indent="-9048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i-FI" sz="1000" b="1" u="sng" dirty="0">
                <a:solidFill>
                  <a:srgbClr val="000000"/>
                </a:solidFill>
                <a:latin typeface="Verdana" pitchFamily="34" charset="0"/>
              </a:rPr>
              <a:t>Joulukuu</a:t>
            </a:r>
          </a:p>
          <a:p>
            <a:pPr>
              <a:buFontTx/>
              <a:buChar char="•"/>
            </a:pPr>
            <a:r>
              <a:rPr lang="fi-FI" sz="1000" b="1">
                <a:solidFill>
                  <a:srgbClr val="4B4B4D"/>
                </a:solidFill>
                <a:latin typeface="Verdana" pitchFamily="34" charset="0"/>
              </a:rPr>
              <a:t>RAY-HAKEMUKSET</a:t>
            </a:r>
            <a:endParaRPr lang="fi-FI" sz="1000" b="1" dirty="0">
              <a:solidFill>
                <a:srgbClr val="4B4B4D"/>
              </a:solidFill>
              <a:latin typeface="Verdana" pitchFamily="34" charset="0"/>
            </a:endParaRPr>
          </a:p>
        </p:txBody>
      </p:sp>
      <p:sp>
        <p:nvSpPr>
          <p:cNvPr id="2062" name="Text Box 63"/>
          <p:cNvSpPr txBox="1">
            <a:spLocks noChangeArrowheads="1"/>
          </p:cNvSpPr>
          <p:nvPr/>
        </p:nvSpPr>
        <p:spPr bwMode="auto">
          <a:xfrm rot="4436848">
            <a:off x="4166369" y="2660908"/>
            <a:ext cx="565150" cy="22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sz="1000" dirty="0">
                <a:solidFill>
                  <a:srgbClr val="000000"/>
                </a:solidFill>
              </a:rPr>
              <a:t>RAY</a:t>
            </a:r>
          </a:p>
        </p:txBody>
      </p:sp>
      <p:sp>
        <p:nvSpPr>
          <p:cNvPr id="2063" name="Text Box 64"/>
          <p:cNvSpPr txBox="1">
            <a:spLocks noChangeArrowheads="1"/>
          </p:cNvSpPr>
          <p:nvPr/>
        </p:nvSpPr>
        <p:spPr bwMode="auto">
          <a:xfrm rot="1663317">
            <a:off x="4803379" y="3236913"/>
            <a:ext cx="50389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sz="1000">
                <a:solidFill>
                  <a:srgbClr val="000000"/>
                </a:solidFill>
              </a:rPr>
              <a:t>RAY</a:t>
            </a:r>
          </a:p>
        </p:txBody>
      </p:sp>
      <p:sp>
        <p:nvSpPr>
          <p:cNvPr id="2064" name="Text Box 65"/>
          <p:cNvSpPr txBox="1">
            <a:spLocks noChangeArrowheads="1"/>
          </p:cNvSpPr>
          <p:nvPr/>
        </p:nvSpPr>
        <p:spPr bwMode="auto">
          <a:xfrm rot="2670065">
            <a:off x="4738027" y="3484563"/>
            <a:ext cx="50389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sz="1000">
                <a:solidFill>
                  <a:srgbClr val="000000"/>
                </a:solidFill>
              </a:rPr>
              <a:t>RAY</a:t>
            </a:r>
          </a:p>
        </p:txBody>
      </p:sp>
      <p:sp>
        <p:nvSpPr>
          <p:cNvPr id="2065" name="Text Box 66"/>
          <p:cNvSpPr txBox="1">
            <a:spLocks noChangeArrowheads="1"/>
          </p:cNvSpPr>
          <p:nvPr/>
        </p:nvSpPr>
        <p:spPr bwMode="auto">
          <a:xfrm rot="-860408">
            <a:off x="3922422" y="3271546"/>
            <a:ext cx="503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10" rIns="91418" bIns="4571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sz="1000" dirty="0">
                <a:solidFill>
                  <a:srgbClr val="000000"/>
                </a:solidFill>
              </a:rPr>
              <a:t>RAY</a:t>
            </a:r>
          </a:p>
        </p:txBody>
      </p:sp>
      <p:sp>
        <p:nvSpPr>
          <p:cNvPr id="2070" name="Text Box 78"/>
          <p:cNvSpPr txBox="1">
            <a:spLocks noChangeArrowheads="1"/>
          </p:cNvSpPr>
          <p:nvPr/>
        </p:nvSpPr>
        <p:spPr bwMode="auto">
          <a:xfrm>
            <a:off x="6296208" y="677550"/>
            <a:ext cx="3824199" cy="70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10" rIns="91418" bIns="45710">
            <a:spAutoFit/>
          </a:bodyPr>
          <a:lstStyle>
            <a:lvl1pPr marL="90488" indent="-90488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fi-FI" sz="1000" b="1" u="sng" dirty="0">
                <a:solidFill>
                  <a:srgbClr val="000000"/>
                </a:solidFill>
                <a:latin typeface="Verdana" pitchFamily="34" charset="0"/>
              </a:rPr>
              <a:t>Helmikuu</a:t>
            </a:r>
          </a:p>
          <a:p>
            <a:pPr eaLnBrk="1" hangingPunct="1">
              <a:buFontTx/>
              <a:buChar char="•"/>
            </a:pPr>
            <a:r>
              <a:rPr lang="fi-FI" sz="1000" b="1" smtClean="0">
                <a:solidFill>
                  <a:srgbClr val="C50C2F"/>
                </a:solidFill>
                <a:latin typeface="Verdana" pitchFamily="34" charset="0"/>
              </a:rPr>
              <a:t>Vastaavien tapaaminen 6.2. HKI</a:t>
            </a:r>
            <a:endParaRPr lang="fi-FI" sz="1000" b="1" dirty="0" smtClean="0">
              <a:solidFill>
                <a:srgbClr val="C50C2F"/>
              </a:solidFill>
              <a:latin typeface="Verdana" pitchFamily="34" charset="0"/>
            </a:endParaRPr>
          </a:p>
          <a:p>
            <a:pPr eaLnBrk="1" hangingPunct="1">
              <a:buFontTx/>
              <a:buChar char="•"/>
            </a:pPr>
            <a:r>
              <a:rPr lang="fi-FI" sz="1000" b="1" smtClean="0">
                <a:solidFill>
                  <a:srgbClr val="C50C2F"/>
                </a:solidFill>
                <a:latin typeface="Verdana" pitchFamily="34" charset="0"/>
              </a:rPr>
              <a:t>Yhdistysjohdon päivä 7.2. HKI</a:t>
            </a:r>
          </a:p>
          <a:p>
            <a:pPr eaLnBrk="1" hangingPunct="1">
              <a:buFontTx/>
              <a:buChar char="•"/>
            </a:pPr>
            <a:r>
              <a:rPr lang="fi-FI" sz="1000" b="1" smtClean="0">
                <a:solidFill>
                  <a:srgbClr val="C50C2F"/>
                </a:solidFill>
                <a:latin typeface="Verdana" pitchFamily="34" charset="0"/>
              </a:rPr>
              <a:t>IE-koulutus  LAHTI &amp; OULU</a:t>
            </a:r>
            <a:endParaRPr lang="fi-FI" sz="1000" b="1" dirty="0" smtClean="0">
              <a:solidFill>
                <a:srgbClr val="C50C2F"/>
              </a:solidFill>
              <a:latin typeface="Verdana" pitchFamily="34" charset="0"/>
            </a:endParaRPr>
          </a:p>
        </p:txBody>
      </p:sp>
      <p:sp>
        <p:nvSpPr>
          <p:cNvPr id="2073" name="Rectangle 79"/>
          <p:cNvSpPr>
            <a:spLocks noChangeArrowheads="1"/>
          </p:cNvSpPr>
          <p:nvPr/>
        </p:nvSpPr>
        <p:spPr bwMode="auto">
          <a:xfrm>
            <a:off x="3656079" y="508263"/>
            <a:ext cx="1853102" cy="52322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i-FI" sz="1400" b="1" smtClean="0">
                <a:solidFill>
                  <a:srgbClr val="C00000"/>
                </a:solidFill>
              </a:rPr>
              <a:t>MUISTILUOTSI-VERKOSTO 2015</a:t>
            </a:r>
            <a:endParaRPr lang="fi-FI" sz="1200" b="1" dirty="0">
              <a:solidFill>
                <a:srgbClr val="C00000"/>
              </a:solidFill>
            </a:endParaRPr>
          </a:p>
        </p:txBody>
      </p:sp>
      <p:sp>
        <p:nvSpPr>
          <p:cNvPr id="2074" name="Rectangle 80"/>
          <p:cNvSpPr>
            <a:spLocks noChangeArrowheads="1"/>
          </p:cNvSpPr>
          <p:nvPr/>
        </p:nvSpPr>
        <p:spPr bwMode="auto">
          <a:xfrm>
            <a:off x="3137859" y="4980000"/>
            <a:ext cx="19819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1450" indent="-171450" eaLnBrk="0" hangingPunct="0">
              <a:buFont typeface="Arial" pitchFamily="34" charset="0"/>
              <a:buChar char="•"/>
            </a:pPr>
            <a:r>
              <a:rPr lang="fi-FI" sz="1000" b="1" smtClean="0">
                <a:solidFill>
                  <a:srgbClr val="7030A0"/>
                </a:solidFill>
              </a:rPr>
              <a:t>Hengähdä ja lomaile</a:t>
            </a:r>
            <a:endParaRPr lang="fi-FI" sz="1000" b="1" dirty="0">
              <a:solidFill>
                <a:srgbClr val="7030A0"/>
              </a:solidFill>
            </a:endParaRPr>
          </a:p>
        </p:txBody>
      </p:sp>
      <p:sp>
        <p:nvSpPr>
          <p:cNvPr id="16" name="Suorakulmio 15"/>
          <p:cNvSpPr/>
          <p:nvPr/>
        </p:nvSpPr>
        <p:spPr bwMode="auto">
          <a:xfrm>
            <a:off x="350488" y="5733256"/>
            <a:ext cx="1531212" cy="43204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2400">
              <a:solidFill>
                <a:schemeClr val="bg1"/>
              </a:solidFill>
              <a:latin typeface="Arial" charset="0"/>
              <a:ea typeface="ＭＳ Ｐゴシック" pitchFamily="-9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8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688" y="274791"/>
            <a:ext cx="4536504" cy="607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177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TOM 2.0</a:t>
            </a:r>
            <a:endParaRPr lang="fi-F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6536" y="1772816"/>
            <a:ext cx="8890570" cy="3733800"/>
          </a:xfrm>
        </p:spPr>
        <p:txBody>
          <a:bodyPr/>
          <a:lstStyle/>
          <a:p>
            <a:r>
              <a:rPr lang="fi-FI" sz="1800" smtClean="0"/>
              <a:t>Aktiivisesti käytettäviä lomakkeita vähemmän</a:t>
            </a:r>
          </a:p>
          <a:p>
            <a:pPr lvl="1"/>
            <a:r>
              <a:rPr lang="fi-FI" sz="1400" smtClean="0"/>
              <a:t>TOTI &amp; Palautteet</a:t>
            </a:r>
            <a:endParaRPr lang="fi-FI" sz="1800"/>
          </a:p>
          <a:p>
            <a:r>
              <a:rPr lang="fi-FI" sz="1800" smtClean="0"/>
              <a:t>Seurantakuukaudet</a:t>
            </a:r>
          </a:p>
          <a:p>
            <a:pPr lvl="1"/>
            <a:r>
              <a:rPr lang="fi-FI" sz="1400" smtClean="0"/>
              <a:t>Vapaaehtois- ja vaikuttamistyön tilastointi koko vuoden omalla lokilla</a:t>
            </a:r>
            <a:endParaRPr lang="fi-FI" sz="1400"/>
          </a:p>
          <a:p>
            <a:r>
              <a:rPr lang="fi-FI" sz="1800" smtClean="0"/>
              <a:t>RAY-lomakkeita ei ole pakko käyttää </a:t>
            </a:r>
            <a:endParaRPr lang="fi-FI" sz="1800"/>
          </a:p>
          <a:p>
            <a:r>
              <a:rPr lang="fi-FI" sz="1800" smtClean="0"/>
              <a:t>TVS-ohje, indikaattoriohje: TARKENTUVAT!</a:t>
            </a:r>
            <a:endParaRPr lang="fi-FI" sz="1800"/>
          </a:p>
          <a:p>
            <a:r>
              <a:rPr lang="fi-FI" sz="1800"/>
              <a:t>Tuki </a:t>
            </a:r>
            <a:r>
              <a:rPr lang="fi-FI" sz="1800" smtClean="0"/>
              <a:t>käyttöönottoon edelleen voimassa</a:t>
            </a:r>
          </a:p>
          <a:p>
            <a:r>
              <a:rPr lang="fi-FI" sz="1800" smtClean="0"/>
              <a:t>Tarkennuksia lähetetty</a:t>
            </a:r>
          </a:p>
          <a:p>
            <a:pPr marL="0" indent="0" fontAlgn="ctr">
              <a:buNone/>
            </a:pPr>
            <a:r>
              <a:rPr lang="fi-FI" sz="1700" b="1" smtClean="0">
                <a:solidFill>
                  <a:srgbClr val="C00000"/>
                </a:solidFill>
              </a:rPr>
              <a:t>TULOSSA </a:t>
            </a:r>
            <a:r>
              <a:rPr lang="fi-FI" sz="1700" b="1" smtClean="0">
                <a:solidFill>
                  <a:srgbClr val="C00000"/>
                </a:solidFill>
              </a:rPr>
              <a:t>VIELÄ</a:t>
            </a:r>
          </a:p>
          <a:p>
            <a:pPr fontAlgn="ctr"/>
            <a:r>
              <a:rPr lang="fi-FI" sz="1700" smtClean="0"/>
              <a:t>Indikaattoriohje</a:t>
            </a:r>
          </a:p>
          <a:p>
            <a:pPr fontAlgn="ctr"/>
            <a:r>
              <a:rPr lang="fi-FI" sz="1700" smtClean="0">
                <a:hlinkClick r:id="rId3" action="ppaction://hlinkfile"/>
              </a:rPr>
              <a:t>Toimintasuunnitelmarunko</a:t>
            </a:r>
            <a:endParaRPr lang="fi-FI" sz="1700" smtClean="0"/>
          </a:p>
          <a:p>
            <a:pPr fontAlgn="ctr"/>
            <a:r>
              <a:rPr lang="fi-FI" sz="1700" smtClean="0">
                <a:hlinkClick r:id="rId4" action="ppaction://hlinkfile"/>
              </a:rPr>
              <a:t>Vuosiraporttipohja</a:t>
            </a:r>
            <a:r>
              <a:rPr lang="fi-FI" sz="1700" smtClean="0"/>
              <a:t>, </a:t>
            </a:r>
            <a:r>
              <a:rPr lang="fi-FI" sz="1700" smtClean="0">
                <a:hlinkClick r:id="rId5" action="ppaction://hlinkfile"/>
              </a:rPr>
              <a:t>visuaalinen vuosiraportti</a:t>
            </a:r>
            <a:endParaRPr lang="fi-FI" sz="1700"/>
          </a:p>
          <a:p>
            <a:pPr marL="0" indent="0" fontAlgn="ctr">
              <a:buNone/>
            </a:pP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39543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TOM 2.0</a:t>
            </a:r>
            <a:endParaRPr lang="fi-F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2362200"/>
            <a:ext cx="8890570" cy="3733800"/>
          </a:xfrm>
        </p:spPr>
        <p:txBody>
          <a:bodyPr/>
          <a:lstStyle/>
          <a:p>
            <a:pPr fontAlgn="ctr">
              <a:buFont typeface="Arial" pitchFamily="34" charset="0"/>
              <a:buChar char="•"/>
            </a:pPr>
            <a:r>
              <a:rPr lang="fi-FI" sz="2800" smtClean="0"/>
              <a:t>Kaikki lomakkeet Innokylässä, Sosten kirja &amp; koulutus</a:t>
            </a:r>
          </a:p>
          <a:p>
            <a:pPr fontAlgn="ctr">
              <a:buFont typeface="Arial" pitchFamily="34" charset="0"/>
              <a:buChar char="•"/>
            </a:pPr>
            <a:endParaRPr lang="fi-FI" sz="2800"/>
          </a:p>
          <a:p>
            <a:pPr fontAlgn="ctr">
              <a:buFont typeface="Arial" pitchFamily="34" charset="0"/>
              <a:buChar char="•"/>
            </a:pPr>
            <a:r>
              <a:rPr lang="fi-FI" sz="4000" smtClean="0"/>
              <a:t>Kysymyksiä?</a:t>
            </a:r>
          </a:p>
          <a:p>
            <a:pPr marL="0" indent="0" algn="ctr" fontAlgn="ctr">
              <a:buNone/>
            </a:pPr>
            <a:endParaRPr lang="fi-FI" sz="2800" smtClean="0"/>
          </a:p>
        </p:txBody>
      </p:sp>
    </p:spTree>
    <p:extLst>
      <p:ext uri="{BB962C8B-B14F-4D97-AF65-F5344CB8AC3E}">
        <p14:creationId xmlns:p14="http://schemas.microsoft.com/office/powerpoint/2010/main" val="78542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Muuta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TunteVasta </a:t>
            </a:r>
            <a:r>
              <a:rPr lang="fi-FI" smtClean="0"/>
              <a:t>Virtaa Arkeen 2015-2018</a:t>
            </a:r>
          </a:p>
          <a:p>
            <a:r>
              <a:rPr lang="fi-FI" smtClean="0"/>
              <a:t>Muistiluotsi-käsikirjan uusi versio</a:t>
            </a:r>
          </a:p>
          <a:p>
            <a:pPr lvl="2"/>
            <a:r>
              <a:rPr lang="fi-FI" smtClean="0"/>
              <a:t>Työkalu </a:t>
            </a:r>
            <a:r>
              <a:rPr lang="fi-FI" smtClean="0"/>
              <a:t>yhteistyöhön – hyviä malleja</a:t>
            </a:r>
            <a:endParaRPr lang="fi-FI" smtClean="0"/>
          </a:p>
          <a:p>
            <a:r>
              <a:rPr lang="fi-FI" smtClean="0"/>
              <a:t>Verkoston tila –kysely </a:t>
            </a:r>
          </a:p>
          <a:p>
            <a:r>
              <a:rPr lang="fi-FI"/>
              <a:t>RAY</a:t>
            </a:r>
            <a:r>
              <a:rPr lang="fi-FI"/>
              <a:t>: </a:t>
            </a:r>
            <a:r>
              <a:rPr lang="fi-FI" smtClean="0"/>
              <a:t>Selvitys </a:t>
            </a:r>
            <a:r>
              <a:rPr lang="fi-FI"/>
              <a:t>&amp; </a:t>
            </a:r>
            <a:r>
              <a:rPr lang="fi-FI"/>
              <a:t>Tilintarkastajan </a:t>
            </a:r>
            <a:r>
              <a:rPr lang="fi-FI" smtClean="0"/>
              <a:t>raportti, </a:t>
            </a:r>
            <a:r>
              <a:rPr lang="fi-FI" smtClean="0">
                <a:hlinkClick r:id="rId2" action="ppaction://hlinkfile"/>
              </a:rPr>
              <a:t>TVS</a:t>
            </a:r>
            <a:endParaRPr lang="fi-FI" smtClean="0"/>
          </a:p>
          <a:p>
            <a:r>
              <a:rPr lang="fi-FI" smtClean="0">
                <a:hlinkClick r:id="rId3" action="ppaction://hlinkfile"/>
              </a:rPr>
              <a:t>Indikaattoriohje luotseille</a:t>
            </a: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53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istiliitto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308</Words>
  <Application>Microsoft Office PowerPoint</Application>
  <PresentationFormat>A4-paperi (210 x 297 mm)</PresentationFormat>
  <Paragraphs>105</Paragraphs>
  <Slides>7</Slides>
  <Notes>5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Muistiliitto</vt:lpstr>
      <vt:lpstr>Ohjelma 6.2.</vt:lpstr>
      <vt:lpstr>Koordinaation tavoitteet 2015</vt:lpstr>
      <vt:lpstr>PowerPoint-esitys</vt:lpstr>
      <vt:lpstr>PowerPoint-esitys</vt:lpstr>
      <vt:lpstr>TOM 2.0</vt:lpstr>
      <vt:lpstr>TOM 2.0</vt:lpstr>
      <vt:lpstr>Muuta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Virva Ryynänen</dc:creator>
  <cp:lastModifiedBy>Maaret Alaranta</cp:lastModifiedBy>
  <cp:revision>47</cp:revision>
  <cp:lastPrinted>2012-12-27T12:02:07Z</cp:lastPrinted>
  <dcterms:created xsi:type="dcterms:W3CDTF">2012-12-18T09:45:23Z</dcterms:created>
  <dcterms:modified xsi:type="dcterms:W3CDTF">2015-02-05T17:13:14Z</dcterms:modified>
</cp:coreProperties>
</file>